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7" r:id="rId2"/>
    <p:sldId id="261" r:id="rId3"/>
    <p:sldId id="263" r:id="rId4"/>
    <p:sldId id="262" r:id="rId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DE6E05-4E01-F244-9EF2-0C60BA0ABC51}">
          <p14:sldIdLst>
            <p14:sldId id="257"/>
            <p14:sldId id="261"/>
            <p14:sldId id="263"/>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uryear" initials="SP" lastIdx="9" clrIdx="0">
    <p:extLst>
      <p:ext uri="{19B8F6BF-5375-455C-9EA6-DF929625EA0E}">
        <p15:presenceInfo xmlns:p15="http://schemas.microsoft.com/office/powerpoint/2012/main" userId="S::puryear@berkeley.edu::840be3b3-0823-465e-970a-0d5eb25e32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F3B"/>
    <a:srgbClr val="E73E32"/>
    <a:srgbClr val="5DA9DD"/>
    <a:srgbClr val="4267B2"/>
    <a:srgbClr val="FEF3D4"/>
    <a:srgbClr val="F8E08E"/>
    <a:srgbClr val="E8303B"/>
    <a:srgbClr val="383333"/>
    <a:srgbClr val="C26E68"/>
    <a:srgbClr val="0099D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1" autoAdjust="0"/>
    <p:restoredTop sz="72653"/>
  </p:normalViewPr>
  <p:slideViewPr>
    <p:cSldViewPr snapToGrid="0" snapToObjects="1">
      <p:cViewPr>
        <p:scale>
          <a:sx n="61" d="100"/>
          <a:sy n="61" d="100"/>
        </p:scale>
        <p:origin x="2856" y="736"/>
      </p:cViewPr>
      <p:guideLst>
        <p:guide orient="horz" pos="2160"/>
        <p:guide pos="3840"/>
      </p:guideLst>
    </p:cSldViewPr>
  </p:slideViewPr>
  <p:notesTextViewPr>
    <p:cViewPr>
      <p:scale>
        <a:sx n="100" d="100"/>
        <a:sy n="100" d="100"/>
      </p:scale>
      <p:origin x="0" y="-8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Volumes/MicroSD/UCSF%20Chamie/SEARCH%20EtOH%20sustained%20viremia/Results/Final%20Laura%20Results/Fig1.v25Jun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Volumes/MicroSD/UCSF%20Chamie/SEARCH%20EtOH%20sustained%20viremia/Results/Final%20Laura%20Results/Fig1.v25Ju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6899430370438"/>
          <c:y val="3.2657165366634204E-2"/>
          <c:w val="0.876071908215864"/>
          <c:h val="0.7174666354157907"/>
        </c:manualLayout>
      </c:layout>
      <c:barChart>
        <c:barDir val="col"/>
        <c:grouping val="clustered"/>
        <c:varyColors val="0"/>
        <c:ser>
          <c:idx val="0"/>
          <c:order val="0"/>
          <c:tx>
            <c:strRef>
              <c:f>'Figure 1 adjusted'!$A$2</c:f>
              <c:strCache>
                <c:ptCount val="1"/>
                <c:pt idx="0">
                  <c:v>Non-Drinker</c:v>
                </c:pt>
              </c:strCache>
            </c:strRef>
          </c:tx>
          <c:spPr>
            <a:pattFill prst="pct5">
              <a:fgClr>
                <a:srgbClr val="C03228">
                  <a:lumMod val="50000"/>
                </a:srgbClr>
              </a:fgClr>
              <a:bgClr>
                <a:srgbClr val="FFFFFF"/>
              </a:bgClr>
            </a:pattFill>
            <a:ln>
              <a:solidFill>
                <a:srgbClr val="C03228">
                  <a:lumMod val="50000"/>
                </a:srgbClr>
              </a:solidFill>
            </a:ln>
            <a:effectLst/>
          </c:spPr>
          <c:invertIfNegative val="0"/>
          <c:cat>
            <c:strRef>
              <c:f>'Figure 1 adjusted'!$B$1:$D$1</c:f>
              <c:strCache>
                <c:ptCount val="3"/>
                <c:pt idx="0">
                  <c:v>Previous diagnosis</c:v>
                </c:pt>
                <c:pt idx="1">
                  <c:v>ART if previous diagnosis</c:v>
                </c:pt>
                <c:pt idx="2">
                  <c:v>Viral suppression if ART</c:v>
                </c:pt>
              </c:strCache>
            </c:strRef>
          </c:cat>
          <c:val>
            <c:numRef>
              <c:f>'Figure 1 adjusted'!$B$2:$D$2</c:f>
              <c:numCache>
                <c:formatCode>0%</c:formatCode>
                <c:ptCount val="3"/>
                <c:pt idx="0">
                  <c:v>0.68</c:v>
                </c:pt>
                <c:pt idx="1">
                  <c:v>0.83</c:v>
                </c:pt>
                <c:pt idx="2">
                  <c:v>0.87</c:v>
                </c:pt>
              </c:numCache>
            </c:numRef>
          </c:val>
          <c:extLst>
            <c:ext xmlns:c16="http://schemas.microsoft.com/office/drawing/2014/chart" uri="{C3380CC4-5D6E-409C-BE32-E72D297353CC}">
              <c16:uniqueId val="{00000000-AB7A-9F41-9C8C-31F39D69461B}"/>
            </c:ext>
          </c:extLst>
        </c:ser>
        <c:ser>
          <c:idx val="1"/>
          <c:order val="1"/>
          <c:tx>
            <c:strRef>
              <c:f>'Figure 1 adjusted'!$A$3</c:f>
              <c:strCache>
                <c:ptCount val="1"/>
                <c:pt idx="0">
                  <c:v>Any Alcohol</c:v>
                </c:pt>
              </c:strCache>
            </c:strRef>
          </c:tx>
          <c:spPr>
            <a:pattFill prst="ltUpDiag">
              <a:fgClr>
                <a:srgbClr val="C03228">
                  <a:lumMod val="50000"/>
                </a:srgbClr>
              </a:fgClr>
              <a:bgClr>
                <a:srgbClr val="FFFFFF"/>
              </a:bgClr>
            </a:pattFill>
            <a:ln>
              <a:solidFill>
                <a:srgbClr val="C03228">
                  <a:lumMod val="50000"/>
                </a:srgbClr>
              </a:solidFill>
            </a:ln>
            <a:effectLst/>
          </c:spPr>
          <c:invertIfNegative val="0"/>
          <c:cat>
            <c:strRef>
              <c:f>'Figure 1 adjusted'!$B$1:$D$1</c:f>
              <c:strCache>
                <c:ptCount val="3"/>
                <c:pt idx="0">
                  <c:v>Previous diagnosis</c:v>
                </c:pt>
                <c:pt idx="1">
                  <c:v>ART if previous diagnosis</c:v>
                </c:pt>
                <c:pt idx="2">
                  <c:v>Viral suppression if ART</c:v>
                </c:pt>
              </c:strCache>
            </c:strRef>
          </c:cat>
          <c:val>
            <c:numRef>
              <c:f>'Figure 1 adjusted'!$B$3:$D$3</c:f>
              <c:numCache>
                <c:formatCode>0%</c:formatCode>
                <c:ptCount val="3"/>
                <c:pt idx="0">
                  <c:v>0.59</c:v>
                </c:pt>
                <c:pt idx="1">
                  <c:v>0.77</c:v>
                </c:pt>
                <c:pt idx="2">
                  <c:v>0.87</c:v>
                </c:pt>
              </c:numCache>
            </c:numRef>
          </c:val>
          <c:extLst>
            <c:ext xmlns:c16="http://schemas.microsoft.com/office/drawing/2014/chart" uri="{C3380CC4-5D6E-409C-BE32-E72D297353CC}">
              <c16:uniqueId val="{00000001-AB7A-9F41-9C8C-31F39D69461B}"/>
            </c:ext>
          </c:extLst>
        </c:ser>
        <c:ser>
          <c:idx val="2"/>
          <c:order val="2"/>
          <c:tx>
            <c:strRef>
              <c:f>'Figure 1 adjusted'!$A$4</c:f>
              <c:strCache>
                <c:ptCount val="1"/>
                <c:pt idx="0">
                  <c:v>Low</c:v>
                </c:pt>
              </c:strCache>
            </c:strRef>
          </c:tx>
          <c:spPr>
            <a:solidFill>
              <a:srgbClr val="C03228">
                <a:lumMod val="40000"/>
                <a:lumOff val="60000"/>
              </a:srgbClr>
            </a:solidFill>
            <a:ln>
              <a:solidFill>
                <a:srgbClr val="C03228">
                  <a:lumMod val="50000"/>
                </a:srgbClr>
              </a:solidFill>
            </a:ln>
            <a:effectLst/>
          </c:spPr>
          <c:invertIfNegative val="0"/>
          <c:cat>
            <c:strRef>
              <c:f>'Figure 1 adjusted'!$B$1:$D$1</c:f>
              <c:strCache>
                <c:ptCount val="3"/>
                <c:pt idx="0">
                  <c:v>Previous diagnosis</c:v>
                </c:pt>
                <c:pt idx="1">
                  <c:v>ART if previous diagnosis</c:v>
                </c:pt>
                <c:pt idx="2">
                  <c:v>Viral suppression if ART</c:v>
                </c:pt>
              </c:strCache>
            </c:strRef>
          </c:cat>
          <c:val>
            <c:numRef>
              <c:f>'Figure 1 adjusted'!$B$4:$D$4</c:f>
              <c:numCache>
                <c:formatCode>0%</c:formatCode>
                <c:ptCount val="3"/>
                <c:pt idx="0">
                  <c:v>0.66</c:v>
                </c:pt>
                <c:pt idx="1">
                  <c:v>0.77</c:v>
                </c:pt>
                <c:pt idx="2">
                  <c:v>0.89</c:v>
                </c:pt>
              </c:numCache>
            </c:numRef>
          </c:val>
          <c:extLst>
            <c:ext xmlns:c16="http://schemas.microsoft.com/office/drawing/2014/chart" uri="{C3380CC4-5D6E-409C-BE32-E72D297353CC}">
              <c16:uniqueId val="{00000002-AB7A-9F41-9C8C-31F39D69461B}"/>
            </c:ext>
          </c:extLst>
        </c:ser>
        <c:ser>
          <c:idx val="3"/>
          <c:order val="3"/>
          <c:tx>
            <c:strRef>
              <c:f>'Figure 1 adjusted'!$A$5</c:f>
              <c:strCache>
                <c:ptCount val="1"/>
                <c:pt idx="0">
                  <c:v>Medium</c:v>
                </c:pt>
              </c:strCache>
            </c:strRef>
          </c:tx>
          <c:spPr>
            <a:solidFill>
              <a:srgbClr val="C03228">
                <a:lumMod val="60000"/>
                <a:lumOff val="40000"/>
              </a:srgbClr>
            </a:solidFill>
            <a:ln>
              <a:solidFill>
                <a:srgbClr val="C03228">
                  <a:lumMod val="50000"/>
                </a:srgbClr>
              </a:solidFill>
            </a:ln>
            <a:effectLst/>
          </c:spPr>
          <c:invertIfNegative val="0"/>
          <c:cat>
            <c:strRef>
              <c:f>'Figure 1 adjusted'!$B$1:$D$1</c:f>
              <c:strCache>
                <c:ptCount val="3"/>
                <c:pt idx="0">
                  <c:v>Previous diagnosis</c:v>
                </c:pt>
                <c:pt idx="1">
                  <c:v>ART if previous diagnosis</c:v>
                </c:pt>
                <c:pt idx="2">
                  <c:v>Viral suppression if ART</c:v>
                </c:pt>
              </c:strCache>
            </c:strRef>
          </c:cat>
          <c:val>
            <c:numRef>
              <c:f>'Figure 1 adjusted'!$B$5:$D$5</c:f>
              <c:numCache>
                <c:formatCode>0%</c:formatCode>
                <c:ptCount val="3"/>
                <c:pt idx="0">
                  <c:v>0.56999999999999995</c:v>
                </c:pt>
                <c:pt idx="1">
                  <c:v>0.79</c:v>
                </c:pt>
                <c:pt idx="2">
                  <c:v>0.86</c:v>
                </c:pt>
              </c:numCache>
            </c:numRef>
          </c:val>
          <c:extLst>
            <c:ext xmlns:c16="http://schemas.microsoft.com/office/drawing/2014/chart" uri="{C3380CC4-5D6E-409C-BE32-E72D297353CC}">
              <c16:uniqueId val="{00000003-AB7A-9F41-9C8C-31F39D69461B}"/>
            </c:ext>
          </c:extLst>
        </c:ser>
        <c:ser>
          <c:idx val="4"/>
          <c:order val="4"/>
          <c:tx>
            <c:strRef>
              <c:f>'Figure 1 adjusted'!$A$6</c:f>
              <c:strCache>
                <c:ptCount val="1"/>
                <c:pt idx="0">
                  <c:v>High</c:v>
                </c:pt>
              </c:strCache>
            </c:strRef>
          </c:tx>
          <c:spPr>
            <a:solidFill>
              <a:srgbClr val="C03228">
                <a:lumMod val="75000"/>
              </a:srgbClr>
            </a:solidFill>
            <a:ln>
              <a:solidFill>
                <a:srgbClr val="C03228">
                  <a:lumMod val="50000"/>
                </a:srgbClr>
              </a:solidFill>
            </a:ln>
            <a:effectLst/>
          </c:spPr>
          <c:invertIfNegative val="0"/>
          <c:cat>
            <c:strRef>
              <c:f>'Figure 1 adjusted'!$B$1:$D$1</c:f>
              <c:strCache>
                <c:ptCount val="3"/>
                <c:pt idx="0">
                  <c:v>Previous diagnosis</c:v>
                </c:pt>
                <c:pt idx="1">
                  <c:v>ART if previous diagnosis</c:v>
                </c:pt>
                <c:pt idx="2">
                  <c:v>Viral suppression if ART</c:v>
                </c:pt>
              </c:strCache>
            </c:strRef>
          </c:cat>
          <c:val>
            <c:numRef>
              <c:f>'Figure 1 adjusted'!$B$6:$D$6</c:f>
              <c:numCache>
                <c:formatCode>0%</c:formatCode>
                <c:ptCount val="3"/>
                <c:pt idx="0">
                  <c:v>0.39</c:v>
                </c:pt>
                <c:pt idx="1">
                  <c:v>0.78</c:v>
                </c:pt>
                <c:pt idx="2">
                  <c:v>0.77</c:v>
                </c:pt>
              </c:numCache>
            </c:numRef>
          </c:val>
          <c:extLst>
            <c:ext xmlns:c16="http://schemas.microsoft.com/office/drawing/2014/chart" uri="{C3380CC4-5D6E-409C-BE32-E72D297353CC}">
              <c16:uniqueId val="{00000004-AB7A-9F41-9C8C-31F39D69461B}"/>
            </c:ext>
          </c:extLst>
        </c:ser>
        <c:ser>
          <c:idx val="5"/>
          <c:order val="5"/>
          <c:tx>
            <c:strRef>
              <c:f>'Figure 1 adjusted'!$A$7</c:f>
              <c:strCache>
                <c:ptCount val="1"/>
                <c:pt idx="0">
                  <c:v>Very High</c:v>
                </c:pt>
              </c:strCache>
            </c:strRef>
          </c:tx>
          <c:spPr>
            <a:solidFill>
              <a:srgbClr val="C03228">
                <a:lumMod val="50000"/>
              </a:srgbClr>
            </a:solidFill>
            <a:ln>
              <a:solidFill>
                <a:srgbClr val="C03228">
                  <a:lumMod val="50000"/>
                </a:srgbClr>
              </a:solidFill>
            </a:ln>
            <a:effectLst/>
          </c:spPr>
          <c:invertIfNegative val="0"/>
          <c:cat>
            <c:strRef>
              <c:f>'Figure 1 adjusted'!$B$1:$D$1</c:f>
              <c:strCache>
                <c:ptCount val="3"/>
                <c:pt idx="0">
                  <c:v>Previous diagnosis</c:v>
                </c:pt>
                <c:pt idx="1">
                  <c:v>ART if previous diagnosis</c:v>
                </c:pt>
                <c:pt idx="2">
                  <c:v>Viral suppression if ART</c:v>
                </c:pt>
              </c:strCache>
            </c:strRef>
          </c:cat>
          <c:val>
            <c:numRef>
              <c:f>'Figure 1 adjusted'!$B$7:$D$7</c:f>
              <c:numCache>
                <c:formatCode>0%</c:formatCode>
                <c:ptCount val="3"/>
                <c:pt idx="0">
                  <c:v>0.45</c:v>
                </c:pt>
                <c:pt idx="1">
                  <c:v>0.72</c:v>
                </c:pt>
                <c:pt idx="2">
                  <c:v>0.76</c:v>
                </c:pt>
              </c:numCache>
            </c:numRef>
          </c:val>
          <c:extLst>
            <c:ext xmlns:c16="http://schemas.microsoft.com/office/drawing/2014/chart" uri="{C3380CC4-5D6E-409C-BE32-E72D297353CC}">
              <c16:uniqueId val="{00000005-AB7A-9F41-9C8C-31F39D69461B}"/>
            </c:ext>
          </c:extLst>
        </c:ser>
        <c:dLbls>
          <c:showLegendKey val="0"/>
          <c:showVal val="0"/>
          <c:showCatName val="0"/>
          <c:showSerName val="0"/>
          <c:showPercent val="0"/>
          <c:showBubbleSize val="0"/>
        </c:dLbls>
        <c:gapWidth val="219"/>
        <c:overlap val="-27"/>
        <c:axId val="1970954192"/>
        <c:axId val="1970633024"/>
      </c:barChart>
      <c:catAx>
        <c:axId val="1970954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dk1"/>
                </a:solidFill>
                <a:latin typeface="Franklin Gothic Book" panose="020B0503020102020204" pitchFamily="34" charset="0"/>
                <a:ea typeface="+mn-ea"/>
                <a:cs typeface="+mn-cs"/>
              </a:defRPr>
            </a:pPr>
            <a:endParaRPr lang="en-US"/>
          </a:p>
        </c:txPr>
        <c:crossAx val="1970633024"/>
        <c:crosses val="autoZero"/>
        <c:auto val="1"/>
        <c:lblAlgn val="ctr"/>
        <c:lblOffset val="100"/>
        <c:noMultiLvlLbl val="0"/>
      </c:catAx>
      <c:valAx>
        <c:axId val="1970633024"/>
        <c:scaling>
          <c:orientation val="minMax"/>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crossAx val="1970954192"/>
        <c:crosses val="autoZero"/>
        <c:crossBetween val="between"/>
      </c:valAx>
      <c:spPr>
        <a:noFill/>
        <a:ln>
          <a:solidFill>
            <a:schemeClr val="bg1">
              <a:lumMod val="65000"/>
            </a:schemeClr>
          </a:solidFill>
        </a:ln>
        <a:effectLst/>
      </c:spPr>
    </c:plotArea>
    <c:legend>
      <c:legendPos val="b"/>
      <c:layout>
        <c:manualLayout>
          <c:xMode val="edge"/>
          <c:yMode val="edge"/>
          <c:x val="0"/>
          <c:y val="0.92437546456355424"/>
          <c:w val="1"/>
          <c:h val="6.047621007188695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Franklin Gothic Book" panose="020B0503020102020204" pitchFamily="34" charset="0"/>
              <a:ea typeface="+mn-ea"/>
              <a:cs typeface="+mn-cs"/>
            </a:defRPr>
          </a:pPr>
          <a:endParaRPr lang="en-US"/>
        </a:p>
      </c:txPr>
    </c:legend>
    <c:plotVisOnly val="1"/>
    <c:dispBlanksAs val="gap"/>
    <c:showDLblsOverMax val="0"/>
    <c:extLst/>
  </c:chart>
  <c:spPr>
    <a:solidFill>
      <a:schemeClr val="lt1"/>
    </a:solidFill>
    <a:ln w="12700" cap="flat" cmpd="sng" algn="ctr">
      <a:solidFill>
        <a:schemeClr val="tx1"/>
      </a:solidFill>
      <a:prstDash val="solid"/>
      <a:miter lim="800000"/>
    </a:ln>
    <a:effectLst/>
  </c:spPr>
  <c:txPr>
    <a:bodyPr/>
    <a:lstStyle/>
    <a:p>
      <a:pPr>
        <a:defRPr sz="1400">
          <a:solidFill>
            <a:schemeClr val="dk1"/>
          </a:solidFill>
          <a:latin typeface="Franklin Gothic Book" panose="020B0503020102020204" pitchFamily="34" charset="0"/>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46501525349779"/>
          <c:y val="2.9536326768858166E-2"/>
          <c:w val="0.80038209911353231"/>
          <c:h val="0.7149238023349771"/>
        </c:manualLayout>
      </c:layout>
      <c:barChart>
        <c:barDir val="col"/>
        <c:grouping val="clustered"/>
        <c:varyColors val="0"/>
        <c:ser>
          <c:idx val="0"/>
          <c:order val="0"/>
          <c:tx>
            <c:strRef>
              <c:f>'VS Only'!$A$2</c:f>
              <c:strCache>
                <c:ptCount val="1"/>
                <c:pt idx="0">
                  <c:v>Non-Drinker</c:v>
                </c:pt>
              </c:strCache>
            </c:strRef>
          </c:tx>
          <c:spPr>
            <a:pattFill prst="pct5">
              <a:fgClr>
                <a:srgbClr val="C03228">
                  <a:lumMod val="50000"/>
                </a:srgbClr>
              </a:fgClr>
              <a:bgClr>
                <a:srgbClr val="FFFFFF"/>
              </a:bgClr>
            </a:pattFill>
            <a:ln>
              <a:solidFill>
                <a:srgbClr val="C03228">
                  <a:lumMod val="50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Only'!$B$1</c:f>
              <c:strCache>
                <c:ptCount val="1"/>
                <c:pt idx="0">
                  <c:v>Overall viral suppression</c:v>
                </c:pt>
              </c:strCache>
            </c:strRef>
          </c:cat>
          <c:val>
            <c:numRef>
              <c:f>'VS Only'!$B$2</c:f>
              <c:numCache>
                <c:formatCode>0%</c:formatCode>
                <c:ptCount val="1"/>
                <c:pt idx="0">
                  <c:v>0.45</c:v>
                </c:pt>
              </c:numCache>
            </c:numRef>
          </c:val>
          <c:extLst>
            <c:ext xmlns:c16="http://schemas.microsoft.com/office/drawing/2014/chart" uri="{C3380CC4-5D6E-409C-BE32-E72D297353CC}">
              <c16:uniqueId val="{00000000-0944-E847-B262-99C2551EDEC0}"/>
            </c:ext>
          </c:extLst>
        </c:ser>
        <c:ser>
          <c:idx val="1"/>
          <c:order val="1"/>
          <c:tx>
            <c:strRef>
              <c:f>'VS Only'!$A$3</c:f>
              <c:strCache>
                <c:ptCount val="1"/>
                <c:pt idx="0">
                  <c:v>Any Alcohol</c:v>
                </c:pt>
              </c:strCache>
            </c:strRef>
          </c:tx>
          <c:spPr>
            <a:pattFill prst="ltUpDiag">
              <a:fgClr>
                <a:srgbClr val="C03228">
                  <a:lumMod val="50000"/>
                </a:srgbClr>
              </a:fgClr>
              <a:bgClr>
                <a:srgbClr val="FFFFFF"/>
              </a:bgClr>
            </a:pattFill>
            <a:ln>
              <a:solidFill>
                <a:srgbClr val="C03228">
                  <a:lumMod val="50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Only'!$B$1</c:f>
              <c:strCache>
                <c:ptCount val="1"/>
                <c:pt idx="0">
                  <c:v>Overall viral suppression</c:v>
                </c:pt>
              </c:strCache>
            </c:strRef>
          </c:cat>
          <c:val>
            <c:numRef>
              <c:f>'VS Only'!$B$3</c:f>
              <c:numCache>
                <c:formatCode>0%</c:formatCode>
                <c:ptCount val="1"/>
                <c:pt idx="0">
                  <c:v>0.36</c:v>
                </c:pt>
              </c:numCache>
            </c:numRef>
          </c:val>
          <c:extLst>
            <c:ext xmlns:c16="http://schemas.microsoft.com/office/drawing/2014/chart" uri="{C3380CC4-5D6E-409C-BE32-E72D297353CC}">
              <c16:uniqueId val="{00000001-0944-E847-B262-99C2551EDEC0}"/>
            </c:ext>
          </c:extLst>
        </c:ser>
        <c:ser>
          <c:idx val="2"/>
          <c:order val="2"/>
          <c:tx>
            <c:strRef>
              <c:f>'VS Only'!$A$4</c:f>
              <c:strCache>
                <c:ptCount val="1"/>
                <c:pt idx="0">
                  <c:v>Low</c:v>
                </c:pt>
              </c:strCache>
            </c:strRef>
          </c:tx>
          <c:spPr>
            <a:solidFill>
              <a:srgbClr val="C03228">
                <a:lumMod val="40000"/>
                <a:lumOff val="60000"/>
              </a:srgbClr>
            </a:solidFill>
            <a:ln>
              <a:solidFill>
                <a:srgbClr val="C03228">
                  <a:lumMod val="50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Only'!$B$1</c:f>
              <c:strCache>
                <c:ptCount val="1"/>
                <c:pt idx="0">
                  <c:v>Overall viral suppression</c:v>
                </c:pt>
              </c:strCache>
            </c:strRef>
          </c:cat>
          <c:val>
            <c:numRef>
              <c:f>'VS Only'!$B$4</c:f>
              <c:numCache>
                <c:formatCode>0%</c:formatCode>
                <c:ptCount val="1"/>
                <c:pt idx="0">
                  <c:v>0.38</c:v>
                </c:pt>
              </c:numCache>
            </c:numRef>
          </c:val>
          <c:extLst>
            <c:ext xmlns:c16="http://schemas.microsoft.com/office/drawing/2014/chart" uri="{C3380CC4-5D6E-409C-BE32-E72D297353CC}">
              <c16:uniqueId val="{00000002-0944-E847-B262-99C2551EDEC0}"/>
            </c:ext>
          </c:extLst>
        </c:ser>
        <c:ser>
          <c:idx val="3"/>
          <c:order val="3"/>
          <c:tx>
            <c:strRef>
              <c:f>'VS Only'!$A$5</c:f>
              <c:strCache>
                <c:ptCount val="1"/>
                <c:pt idx="0">
                  <c:v>Medium</c:v>
                </c:pt>
              </c:strCache>
            </c:strRef>
          </c:tx>
          <c:spPr>
            <a:solidFill>
              <a:srgbClr val="C03228">
                <a:lumMod val="60000"/>
                <a:lumOff val="40000"/>
              </a:srgbClr>
            </a:solidFill>
            <a:ln>
              <a:solidFill>
                <a:srgbClr val="C03228">
                  <a:lumMod val="50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Only'!$B$1</c:f>
              <c:strCache>
                <c:ptCount val="1"/>
                <c:pt idx="0">
                  <c:v>Overall viral suppression</c:v>
                </c:pt>
              </c:strCache>
            </c:strRef>
          </c:cat>
          <c:val>
            <c:numRef>
              <c:f>'VS Only'!$B$5</c:f>
              <c:numCache>
                <c:formatCode>0%</c:formatCode>
                <c:ptCount val="1"/>
                <c:pt idx="0">
                  <c:v>0.34</c:v>
                </c:pt>
              </c:numCache>
            </c:numRef>
          </c:val>
          <c:extLst>
            <c:ext xmlns:c16="http://schemas.microsoft.com/office/drawing/2014/chart" uri="{C3380CC4-5D6E-409C-BE32-E72D297353CC}">
              <c16:uniqueId val="{00000003-0944-E847-B262-99C2551EDEC0}"/>
            </c:ext>
          </c:extLst>
        </c:ser>
        <c:ser>
          <c:idx val="4"/>
          <c:order val="4"/>
          <c:tx>
            <c:strRef>
              <c:f>'VS Only'!$A$6</c:f>
              <c:strCache>
                <c:ptCount val="1"/>
                <c:pt idx="0">
                  <c:v>High</c:v>
                </c:pt>
              </c:strCache>
            </c:strRef>
          </c:tx>
          <c:spPr>
            <a:solidFill>
              <a:srgbClr val="C03228">
                <a:lumMod val="75000"/>
              </a:srgbClr>
            </a:solidFill>
            <a:ln>
              <a:solidFill>
                <a:srgbClr val="C03228">
                  <a:lumMod val="50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Only'!$B$1</c:f>
              <c:strCache>
                <c:ptCount val="1"/>
                <c:pt idx="0">
                  <c:v>Overall viral suppression</c:v>
                </c:pt>
              </c:strCache>
            </c:strRef>
          </c:cat>
          <c:val>
            <c:numRef>
              <c:f>'VS Only'!$B$6</c:f>
              <c:numCache>
                <c:formatCode>0%</c:formatCode>
                <c:ptCount val="1"/>
                <c:pt idx="0">
                  <c:v>0.3</c:v>
                </c:pt>
              </c:numCache>
            </c:numRef>
          </c:val>
          <c:extLst>
            <c:ext xmlns:c16="http://schemas.microsoft.com/office/drawing/2014/chart" uri="{C3380CC4-5D6E-409C-BE32-E72D297353CC}">
              <c16:uniqueId val="{00000004-0944-E847-B262-99C2551EDEC0}"/>
            </c:ext>
          </c:extLst>
        </c:ser>
        <c:ser>
          <c:idx val="5"/>
          <c:order val="5"/>
          <c:tx>
            <c:strRef>
              <c:f>'VS Only'!$A$7</c:f>
              <c:strCache>
                <c:ptCount val="1"/>
                <c:pt idx="0">
                  <c:v>Very High</c:v>
                </c:pt>
              </c:strCache>
            </c:strRef>
          </c:tx>
          <c:spPr>
            <a:solidFill>
              <a:srgbClr val="C03228">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Only'!$B$1</c:f>
              <c:strCache>
                <c:ptCount val="1"/>
                <c:pt idx="0">
                  <c:v>Overall viral suppression</c:v>
                </c:pt>
              </c:strCache>
            </c:strRef>
          </c:cat>
          <c:val>
            <c:numRef>
              <c:f>'VS Only'!$B$7</c:f>
              <c:numCache>
                <c:formatCode>0%</c:formatCode>
                <c:ptCount val="1"/>
                <c:pt idx="0">
                  <c:v>0.28999999999999998</c:v>
                </c:pt>
              </c:numCache>
            </c:numRef>
          </c:val>
          <c:extLst>
            <c:ext xmlns:c16="http://schemas.microsoft.com/office/drawing/2014/chart" uri="{C3380CC4-5D6E-409C-BE32-E72D297353CC}">
              <c16:uniqueId val="{00000005-0944-E847-B262-99C2551EDEC0}"/>
            </c:ext>
          </c:extLst>
        </c:ser>
        <c:dLbls>
          <c:dLblPos val="outEnd"/>
          <c:showLegendKey val="0"/>
          <c:showVal val="1"/>
          <c:showCatName val="0"/>
          <c:showSerName val="0"/>
          <c:showPercent val="0"/>
          <c:showBubbleSize val="0"/>
        </c:dLbls>
        <c:gapWidth val="219"/>
        <c:overlap val="-27"/>
        <c:axId val="1970954192"/>
        <c:axId val="1970633024"/>
      </c:barChart>
      <c:catAx>
        <c:axId val="1970954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Franklin Gothic Book" panose="020B0503020102020204" pitchFamily="34" charset="0"/>
                <a:ea typeface="+mn-ea"/>
                <a:cs typeface="+mn-cs"/>
              </a:defRPr>
            </a:pPr>
            <a:endParaRPr lang="en-US"/>
          </a:p>
        </c:txPr>
        <c:crossAx val="1970633024"/>
        <c:crosses val="autoZero"/>
        <c:auto val="1"/>
        <c:lblAlgn val="ctr"/>
        <c:lblOffset val="100"/>
        <c:noMultiLvlLbl val="0"/>
      </c:catAx>
      <c:valAx>
        <c:axId val="1970633024"/>
        <c:scaling>
          <c:orientation val="minMax"/>
          <c:max val="0.5"/>
        </c:scaling>
        <c:delete val="0"/>
        <c:axPos val="l"/>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dk1"/>
                </a:solidFill>
                <a:latin typeface="Franklin Gothic Book" panose="020B0503020102020204" pitchFamily="34" charset="0"/>
                <a:ea typeface="+mn-ea"/>
                <a:cs typeface="+mn-cs"/>
              </a:defRPr>
            </a:pPr>
            <a:endParaRPr lang="en-US"/>
          </a:p>
        </c:txPr>
        <c:crossAx val="1970954192"/>
        <c:crosses val="autoZero"/>
        <c:crossBetween val="between"/>
      </c:valAx>
      <c:spPr>
        <a:noFill/>
        <a:ln>
          <a:solidFill>
            <a:schemeClr val="bg1">
              <a:lumMod val="65000"/>
            </a:schemeClr>
          </a:solidFill>
        </a:ln>
        <a:effectLst/>
      </c:spPr>
    </c:plotArea>
    <c:legend>
      <c:legendPos val="b"/>
      <c:layout>
        <c:manualLayout>
          <c:xMode val="edge"/>
          <c:yMode val="edge"/>
          <c:x val="0"/>
          <c:y val="0.84271768900889277"/>
          <c:w val="1"/>
          <c:h val="0.1572822332283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Franklin Gothic Book" panose="020B0503020102020204" pitchFamily="34" charset="0"/>
              <a:ea typeface="+mn-ea"/>
              <a:cs typeface="+mn-cs"/>
            </a:defRPr>
          </a:pPr>
          <a:endParaRPr lang="en-US"/>
        </a:p>
      </c:txPr>
    </c:legend>
    <c:plotVisOnly val="1"/>
    <c:dispBlanksAs val="gap"/>
    <c:showDLblsOverMax val="0"/>
    <c:extLst/>
  </c:chart>
  <c:spPr>
    <a:solidFill>
      <a:schemeClr val="lt1"/>
    </a:solidFill>
    <a:ln w="12700" cap="flat" cmpd="sng" algn="ctr">
      <a:solidFill>
        <a:schemeClr val="tx1"/>
      </a:solidFill>
      <a:prstDash val="solid"/>
      <a:miter lim="800000"/>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17/07/2019</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dirty="0"/>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5EB73D-C9B9-9C40-AB15-C1314A1A176B}" type="datetimeFigureOut">
              <a:rPr lang="en-US" smtClean="0"/>
              <a:t>7/17/19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0EF9DBE-A77C-6B4E-9D43-EBCC6F15DEB8}" type="slidenum">
              <a:rPr lang="en-US" smtClean="0"/>
              <a:t>‹#›</a:t>
            </a:fld>
            <a:endParaRPr lang="en-US" dirty="0"/>
          </a:p>
        </p:txBody>
      </p:sp>
    </p:spTree>
    <p:extLst>
      <p:ext uri="{BB962C8B-B14F-4D97-AF65-F5344CB8AC3E}">
        <p14:creationId xmlns:p14="http://schemas.microsoft.com/office/powerpoint/2010/main" val="284466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Good afternoon everyone. </a:t>
            </a:r>
          </a:p>
          <a:p>
            <a:pPr lvl="0"/>
            <a:r>
              <a:rPr lang="en-US" sz="1200" kern="1200" dirty="0">
                <a:solidFill>
                  <a:schemeClr val="tx1"/>
                </a:solidFill>
                <a:effectLst/>
                <a:latin typeface="+mn-lt"/>
                <a:ea typeface="+mn-ea"/>
                <a:cs typeface="+mn-cs"/>
              </a:rPr>
              <a:t>Thank you for this opportunity, thank you to the chairs, and thank you for the introduction.</a:t>
            </a:r>
          </a:p>
          <a:p>
            <a:pPr lvl="0"/>
            <a:r>
              <a:rPr lang="en-US" sz="1200" kern="1200" dirty="0">
                <a:solidFill>
                  <a:schemeClr val="tx1"/>
                </a:solidFill>
                <a:effectLst/>
                <a:latin typeface="+mn-lt"/>
                <a:ea typeface="+mn-ea"/>
                <a:cs typeface="+mn-cs"/>
              </a:rPr>
              <a:t>I have no conflicts of interest to declare. My email address is on this screen for any follow up questions you may have.  </a:t>
            </a:r>
          </a:p>
          <a:p>
            <a:pPr lvl="0"/>
            <a:r>
              <a:rPr lang="en-US" sz="1200" kern="1200" dirty="0">
                <a:solidFill>
                  <a:schemeClr val="tx1"/>
                </a:solidFill>
                <a:effectLst/>
                <a:latin typeface="+mn-lt"/>
                <a:ea typeface="+mn-ea"/>
                <a:cs typeface="+mn-cs"/>
              </a:rPr>
              <a:t>Today I will be presenting on our research in 28 communities in Kenya and Uganda.</a:t>
            </a:r>
          </a:p>
          <a:p>
            <a:endParaRPr lang="en-US" dirty="0"/>
          </a:p>
        </p:txBody>
      </p:sp>
      <p:sp>
        <p:nvSpPr>
          <p:cNvPr id="4" name="Slide Number Placeholder 3"/>
          <p:cNvSpPr>
            <a:spLocks noGrp="1"/>
          </p:cNvSpPr>
          <p:nvPr>
            <p:ph type="sldNum" sz="quarter" idx="5"/>
          </p:nvPr>
        </p:nvSpPr>
        <p:spPr/>
        <p:txBody>
          <a:bodyPr/>
          <a:lstStyle/>
          <a:p>
            <a:fld id="{70EF9DBE-A77C-6B4E-9D43-EBCC6F15DEB8}" type="slidenum">
              <a:rPr lang="en-US" smtClean="0"/>
              <a:t>1</a:t>
            </a:fld>
            <a:endParaRPr lang="en-US" dirty="0"/>
          </a:p>
        </p:txBody>
      </p:sp>
    </p:spTree>
    <p:extLst>
      <p:ext uri="{BB962C8B-B14F-4D97-AF65-F5344CB8AC3E}">
        <p14:creationId xmlns:p14="http://schemas.microsoft.com/office/powerpoint/2010/main" val="77337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urgent need exists to understand gaps along the HIV care cascade in order to enable improvement of care and treatment programs for PLHIV.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all know well that alcohol use is a major risk factor for poor HIV care outcomes.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in sub-Saharan Africa, heavy alcohol use is a growing problem.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we do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know, however, is what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the impact of alcohol use on the entire HIV care cascade, from diagnosis to treatment to viral suppression?  And does the level of drinking matter?  Do  only heavy drinkers have poor outcomes? How do low and moderate level drinkers fare?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answer these questions, we leveraged baseline HIV care cascade data from 28 communities in the SEARCH study, a test-and treat trial, to compare HIV diagnosis, ART uptake, and viral suppression between HIV-positive drinkers and non-drinkers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study was funded by the NIH and PEPFAR.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Between April 2013 and June 2014, SEARCH undertook a door-to-door census followed by community-wide HIV testing in rural Uganda and Kenya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Individuals were also screened for </a:t>
            </a:r>
            <a:r>
              <a:rPr lang="en-US" sz="1200" u="sng" kern="1200" dirty="0">
                <a:solidFill>
                  <a:schemeClr val="tx1"/>
                </a:solidFill>
                <a:effectLst/>
                <a:latin typeface="+mn-lt"/>
                <a:ea typeface="+mn-ea"/>
                <a:cs typeface="+mn-cs"/>
              </a:rPr>
              <a:t>current</a:t>
            </a:r>
            <a:r>
              <a:rPr lang="en-US" sz="1200" kern="1200" dirty="0">
                <a:solidFill>
                  <a:schemeClr val="tx1"/>
                </a:solidFill>
                <a:effectLst/>
                <a:latin typeface="+mn-lt"/>
                <a:ea typeface="+mn-ea"/>
                <a:cs typeface="+mn-cs"/>
              </a:rPr>
              <a:t> alcohol use followed by questions on frequency, intensity and heavy episodic drinking that were mapped to the AUDIT-C scale.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further classified AUDIT-C scores into levels of drinking, as you can see in the table to the right, including non-hazardous low level drinkers (AUDIT 1-2 for women; 1-3 for men), medium (AUDIT 3-5 for women, 4-5 for men),  high (6-7) and very high  (8-12)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Within SEARCH, 90% of the population—a total of 118,963 individuals--had a baseline HIV test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10,268, or 8·6%, tested HIV-positive. Among them, alcohol screening was documented in 98%, or 10,067 individuals, who constituted the study population.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Alcohol drinkers accounted for 16% of HIV positive individuals, with 48% reporting low level alcohol use, 34% medium, 11% high, and 7% very high level use.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Baseline characteristics were similar between drinkers and non-drinkers, with the exception of sex: 71% of drinkers were male; while only 29% of non-drinkers were male.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EF9DBE-A77C-6B4E-9D43-EBCC6F15DEB8}" type="slidenum">
              <a:rPr lang="en-US" smtClean="0"/>
              <a:t>2</a:t>
            </a:fld>
            <a:endParaRPr lang="en-US" dirty="0"/>
          </a:p>
        </p:txBody>
      </p:sp>
    </p:spTree>
    <p:extLst>
      <p:ext uri="{BB962C8B-B14F-4D97-AF65-F5344CB8AC3E}">
        <p14:creationId xmlns:p14="http://schemas.microsoft.com/office/powerpoint/2010/main" val="412319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I will be presenting just 2 key findings.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is that, HIV diagnosis and ART uptake were identified as the two key roadblocks to overall viral suppression for drinkers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we looked among HIV positive individuals, we found that HIV+ drinkers—which includes any level of drinking--were 12% less likely to know their HIV-positive status versus non-drinkers.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59% of HIV-positive drinkers had been previously diagnosed, compared to 68% of nondrinkers.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can see in the first set of bar graphs to the left--where the first bar represents non-drinkers, the second all drinkers, and the solid bars the levels of drinking—this was more pronounced at higher levels of alcohol 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Among those previously HIV diagnosed, drinkers were 7% less likely to be on ART than non-drinkers. In terms of proportions, 77% of drinkers were on ART, compared to 84% of non-drinkers,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Among those on ART, there was no association between any alcohol use and viral suppression, however high and very high level use were associated with lower likelihoods of viral suppression (RR: 0.88 [95%CI 0.83-0.94] and 0.87 [95%CI: 0.80-0.96], respectively).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EF9DBE-A77C-6B4E-9D43-EBCC6F15DEB8}" type="slidenum">
              <a:rPr lang="en-US" smtClean="0"/>
              <a:t>3</a:t>
            </a:fld>
            <a:endParaRPr lang="en-US" dirty="0"/>
          </a:p>
        </p:txBody>
      </p:sp>
    </p:spTree>
    <p:extLst>
      <p:ext uri="{BB962C8B-B14F-4D97-AF65-F5344CB8AC3E}">
        <p14:creationId xmlns:p14="http://schemas.microsoft.com/office/powerpoint/2010/main" val="220815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second key finding, and my final slide, is to highlight that any alcohol use was associated with worse overall viral suppression.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when looking at viral suppression </a:t>
            </a:r>
            <a:r>
              <a:rPr lang="en-US" sz="1200" u="sng" kern="1200" dirty="0">
                <a:solidFill>
                  <a:schemeClr val="tx1"/>
                </a:solidFill>
                <a:effectLst/>
                <a:latin typeface="+mn-lt"/>
                <a:ea typeface="+mn-ea"/>
                <a:cs typeface="+mn-cs"/>
              </a:rPr>
              <a:t>regardless of known diagnosis or ART use</a:t>
            </a:r>
            <a:r>
              <a:rPr lang="en-US" sz="1200" kern="1200" dirty="0">
                <a:solidFill>
                  <a:schemeClr val="tx1"/>
                </a:solidFill>
                <a:effectLst/>
                <a:latin typeface="+mn-lt"/>
                <a:ea typeface="+mn-ea"/>
                <a:cs typeface="+mn-cs"/>
              </a:rPr>
              <a:t>, drinkers had a lower proportion suppressed at  36% compared to non-drinkers  at 45%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as a reminder this was at baseline—in 2013 to 2014—prior to the universal treatment intervention.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alcohol use was associated with being 20% less likely to be virally suppressed (RR 0·80, [95%CI 0·76-0·84]).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can see in the graph—which I would note is scaled to a 50% y-axis-- There was a trend toward decreasing viral suppression with increasing severity of drinking, ranging from low-level use (RR 0·85, [95%CI 0·81-0·90]) to very high-level use (RR 0·64, [95%CI </a:t>
            </a:r>
            <a:r>
              <a:rPr lang="en-US" sz="1200" kern="1200">
                <a:solidFill>
                  <a:schemeClr val="tx1"/>
                </a:solidFill>
                <a:effectLst/>
                <a:latin typeface="+mn-lt"/>
                <a:ea typeface="+mn-ea"/>
                <a:cs typeface="+mn-cs"/>
              </a:rPr>
              <a:t>0·62-0·67]).</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in </a:t>
            </a:r>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we found that alcohol use is associated with gaps in the HIV care cascade at diagnosis and ART uptake, culminating in worse overall viral suppression at trial baseline.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Disparities in care cascade outcomes were most pronounced in higher level drinkers, but negative effects were also observed in low and medium level drinkers.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Moving forward,</a:t>
            </a:r>
            <a:r>
              <a:rPr lang="en-US" sz="1200" kern="1200" dirty="0">
                <a:solidFill>
                  <a:schemeClr val="tx1"/>
                </a:solidFill>
                <a:effectLst/>
                <a:latin typeface="+mn-lt"/>
                <a:ea typeface="+mn-ea"/>
                <a:cs typeface="+mn-cs"/>
              </a:rPr>
              <a:t> we are analyzing the impact of the SEARCH universal testing and treatment intervention to determine if gaps remain for drinkers when barriers to testing and treatment are removed.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further questions, I would happy to answer them during the discussion or afterwards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EF9DBE-A77C-6B4E-9D43-EBCC6F15DEB8}" type="slidenum">
              <a:rPr lang="en-US" smtClean="0"/>
              <a:t>4</a:t>
            </a:fld>
            <a:endParaRPr lang="en-US" dirty="0"/>
          </a:p>
        </p:txBody>
      </p:sp>
    </p:spTree>
    <p:extLst>
      <p:ext uri="{BB962C8B-B14F-4D97-AF65-F5344CB8AC3E}">
        <p14:creationId xmlns:p14="http://schemas.microsoft.com/office/powerpoint/2010/main" val="351959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4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47023"/>
            <a:ext cx="10363200" cy="1470025"/>
          </a:xfrm>
        </p:spPr>
        <p:txBody>
          <a:bodyPr/>
          <a:lstStyle/>
          <a:p>
            <a:r>
              <a:rPr lang="en-US" dirty="0">
                <a:solidFill>
                  <a:srgbClr val="C00000"/>
                </a:solidFill>
              </a:rPr>
              <a:t>Increased levels of alcohol use are associated with worse HIV care cascade outcomes among adults in Kenya and Uganda</a:t>
            </a:r>
            <a:br>
              <a:rPr lang="en-US" dirty="0">
                <a:solidFill>
                  <a:srgbClr val="C00000"/>
                </a:solidFill>
              </a:rPr>
            </a:br>
            <a:endParaRPr lang="en-US" dirty="0">
              <a:solidFill>
                <a:srgbClr val="C00000"/>
              </a:solidFill>
            </a:endParaRPr>
          </a:p>
        </p:txBody>
      </p:sp>
      <p:sp>
        <p:nvSpPr>
          <p:cNvPr id="3" name="Subtitle 2"/>
          <p:cNvSpPr>
            <a:spLocks noGrp="1"/>
          </p:cNvSpPr>
          <p:nvPr>
            <p:ph type="subTitle" idx="1"/>
          </p:nvPr>
        </p:nvSpPr>
        <p:spPr>
          <a:xfrm>
            <a:off x="1828800" y="3886200"/>
            <a:ext cx="8534400" cy="1470025"/>
          </a:xfrm>
        </p:spPr>
        <p:txBody>
          <a:bodyPr/>
          <a:lstStyle/>
          <a:p>
            <a:r>
              <a:rPr lang="en-US" dirty="0"/>
              <a:t>Sarah Puryear, MD, MPH</a:t>
            </a:r>
          </a:p>
          <a:p>
            <a:r>
              <a:rPr lang="en-US" sz="2000" dirty="0"/>
              <a:t>University of California, San Francisco</a:t>
            </a:r>
          </a:p>
          <a:p>
            <a:r>
              <a:rPr lang="en-US" sz="2000" dirty="0"/>
              <a:t>sarah.puryear@ucsf.edu</a:t>
            </a:r>
          </a:p>
          <a:p>
            <a:r>
              <a:rPr lang="en-US" sz="2000" dirty="0">
                <a:solidFill>
                  <a:srgbClr val="C00000"/>
                </a:solidFill>
              </a:rPr>
              <a:t>No conflicts of interest to declare.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582" y="5685372"/>
            <a:ext cx="266777" cy="266777"/>
          </a:xfrm>
          <a:prstGeom prst="rect">
            <a:avLst/>
          </a:prstGeom>
        </p:spPr>
      </p:pic>
      <p:sp>
        <p:nvSpPr>
          <p:cNvPr id="6" name="Rectangle 5"/>
          <p:cNvSpPr/>
          <p:nvPr/>
        </p:nvSpPr>
        <p:spPr>
          <a:xfrm>
            <a:off x="5288397" y="5650883"/>
            <a:ext cx="1866217" cy="369332"/>
          </a:xfrm>
          <a:prstGeom prst="rect">
            <a:avLst/>
          </a:prstGeom>
        </p:spPr>
        <p:txBody>
          <a:bodyPr wrap="none">
            <a:spAutoFit/>
          </a:bodyPr>
          <a:lstStyle/>
          <a:p>
            <a:r>
              <a:rPr lang="en-US" dirty="0">
                <a:solidFill>
                  <a:schemeClr val="tx1">
                    <a:lumMod val="85000"/>
                    <a:lumOff val="15000"/>
                  </a:schemeClr>
                </a:solidFill>
              </a:rPr>
              <a:t>@UCSF_HIVIDGM</a:t>
            </a:r>
          </a:p>
        </p:txBody>
      </p:sp>
      <p:pic>
        <p:nvPicPr>
          <p:cNvPr id="7" name="Picture 6">
            <a:extLst>
              <a:ext uri="{FF2B5EF4-FFF2-40B4-BE49-F238E27FC236}">
                <a16:creationId xmlns:a16="http://schemas.microsoft.com/office/drawing/2014/main" id="{512603C5-FBBF-794E-B37A-AED363AA9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13" y="4029182"/>
            <a:ext cx="1754395" cy="985345"/>
          </a:xfrm>
          <a:prstGeom prst="rect">
            <a:avLst/>
          </a:prstGeom>
        </p:spPr>
      </p:pic>
      <p:pic>
        <p:nvPicPr>
          <p:cNvPr id="9" name="Picture 8">
            <a:extLst>
              <a:ext uri="{FF2B5EF4-FFF2-40B4-BE49-F238E27FC236}">
                <a16:creationId xmlns:a16="http://schemas.microsoft.com/office/drawing/2014/main" id="{7DF198DD-07F8-3048-82F5-8FE13DC25BF3}"/>
              </a:ext>
            </a:extLst>
          </p:cNvPr>
          <p:cNvPicPr>
            <a:picLocks noChangeAspect="1"/>
          </p:cNvPicPr>
          <p:nvPr/>
        </p:nvPicPr>
        <p:blipFill>
          <a:blip r:embed="rId5"/>
          <a:stretch>
            <a:fillRect/>
          </a:stretch>
        </p:blipFill>
        <p:spPr>
          <a:xfrm>
            <a:off x="9254422" y="3886200"/>
            <a:ext cx="2766543" cy="1639177"/>
          </a:xfrm>
          <a:prstGeom prst="rect">
            <a:avLst/>
          </a:prstGeom>
        </p:spPr>
      </p:pic>
    </p:spTree>
    <p:extLst>
      <p:ext uri="{BB962C8B-B14F-4D97-AF65-F5344CB8AC3E}">
        <p14:creationId xmlns:p14="http://schemas.microsoft.com/office/powerpoint/2010/main" val="356522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232831"/>
            <a:ext cx="10972800" cy="1143000"/>
          </a:xfrm>
        </p:spPr>
        <p:txBody>
          <a:bodyPr>
            <a:normAutofit/>
          </a:bodyPr>
          <a:lstStyle/>
          <a:p>
            <a:r>
              <a:rPr lang="en-US" sz="3600" dirty="0">
                <a:solidFill>
                  <a:srgbClr val="C00000"/>
                </a:solidFill>
              </a:rPr>
              <a:t>HIV Care Cascade Outcomes by </a:t>
            </a:r>
            <a:br>
              <a:rPr lang="en-US" sz="3600" dirty="0">
                <a:solidFill>
                  <a:srgbClr val="C00000"/>
                </a:solidFill>
              </a:rPr>
            </a:br>
            <a:r>
              <a:rPr lang="en-US" sz="3600" dirty="0">
                <a:solidFill>
                  <a:srgbClr val="C00000"/>
                </a:solidFill>
              </a:rPr>
              <a:t>Level of Alcohol Use</a:t>
            </a:r>
          </a:p>
        </p:txBody>
      </p:sp>
      <p:sp>
        <p:nvSpPr>
          <p:cNvPr id="3" name="Content Placeholder 2"/>
          <p:cNvSpPr>
            <a:spLocks noGrp="1"/>
          </p:cNvSpPr>
          <p:nvPr>
            <p:ph idx="1"/>
          </p:nvPr>
        </p:nvSpPr>
        <p:spPr>
          <a:xfrm>
            <a:off x="132306" y="1766546"/>
            <a:ext cx="8438730" cy="4525963"/>
          </a:xfrm>
        </p:spPr>
        <p:txBody>
          <a:bodyPr>
            <a:normAutofit/>
          </a:bodyPr>
          <a:lstStyle/>
          <a:p>
            <a:r>
              <a:rPr lang="en-GB" sz="2400" u="sng" dirty="0"/>
              <a:t>What we know</a:t>
            </a:r>
            <a:r>
              <a:rPr lang="en-GB" sz="2400" dirty="0"/>
              <a:t>:  Alcohol use leads to poor HIV care outcomes</a:t>
            </a:r>
          </a:p>
          <a:p>
            <a:pPr marL="0" indent="0">
              <a:buNone/>
            </a:pPr>
            <a:endParaRPr lang="en-GB" sz="800" dirty="0"/>
          </a:p>
          <a:p>
            <a:r>
              <a:rPr lang="en-GB" sz="2400" u="sng" dirty="0"/>
              <a:t>What we do not know</a:t>
            </a:r>
            <a:r>
              <a:rPr lang="en-GB" sz="2400" dirty="0"/>
              <a:t>:  How does alcohol use impact the entire HIV care cascade? Does level of drinking matter? </a:t>
            </a:r>
          </a:p>
          <a:p>
            <a:endParaRPr lang="en-GB" sz="800" u="sng" dirty="0"/>
          </a:p>
          <a:p>
            <a:r>
              <a:rPr lang="en-GB" sz="2400" u="sng" dirty="0"/>
              <a:t>Methods</a:t>
            </a:r>
            <a:r>
              <a:rPr lang="en-GB" sz="2400" dirty="0"/>
              <a:t>:  Compare HIV diagnosis, ART uptake, and viral suppression in HIV+ adult drinkers vs. non-drinkers at </a:t>
            </a:r>
            <a:r>
              <a:rPr lang="en-GB" sz="2400" b="1" dirty="0"/>
              <a:t>SEARCH baseline </a:t>
            </a:r>
            <a:r>
              <a:rPr lang="en-GB" sz="2400" dirty="0"/>
              <a:t>in rural Kenya and Uganda using TMLE</a:t>
            </a:r>
          </a:p>
          <a:p>
            <a:pPr marL="0" indent="0">
              <a:buNone/>
            </a:pPr>
            <a:endParaRPr lang="en-GB" sz="800" dirty="0"/>
          </a:p>
          <a:p>
            <a:r>
              <a:rPr lang="en-GB" sz="2400" u="sng" dirty="0"/>
              <a:t>Population HIV testing from April 2013-June 2014</a:t>
            </a:r>
            <a:r>
              <a:rPr lang="en-GB" sz="2400" dirty="0"/>
              <a:t>:</a:t>
            </a:r>
          </a:p>
          <a:p>
            <a:pPr lvl="1"/>
            <a:r>
              <a:rPr lang="en-GB" sz="2000" dirty="0"/>
              <a:t>118,963 HIV tested (90% coverage)</a:t>
            </a:r>
            <a:r>
              <a:rPr lang="en-GB" sz="2000" dirty="0">
                <a:sym typeface="Wingdings" pitchFamily="2" charset="2"/>
              </a:rPr>
              <a:t> 10,268 (8.6%) HIV+  	</a:t>
            </a:r>
            <a:r>
              <a:rPr lang="en-GB" sz="2000" dirty="0"/>
              <a:t>10,067 (98%) alcohol screened</a:t>
            </a:r>
            <a:r>
              <a:rPr lang="en-GB" sz="2000" dirty="0">
                <a:sym typeface="Wingdings" pitchFamily="2" charset="2"/>
              </a:rPr>
              <a:t> </a:t>
            </a:r>
            <a:r>
              <a:rPr lang="en-GB" sz="2000" b="1" dirty="0">
                <a:sym typeface="Wingdings" pitchFamily="2" charset="2"/>
              </a:rPr>
              <a:t> </a:t>
            </a:r>
            <a:r>
              <a:rPr lang="en-GB" sz="2000" dirty="0"/>
              <a:t>AUDIT-C score determined: </a:t>
            </a:r>
          </a:p>
          <a:p>
            <a:pPr lvl="2"/>
            <a:r>
              <a:rPr lang="en-GB" sz="2000" b="1" dirty="0"/>
              <a:t> 8,441 HIV+ non-drinkers (84%)</a:t>
            </a:r>
          </a:p>
          <a:p>
            <a:pPr lvl="2"/>
            <a:r>
              <a:rPr lang="en-GB" sz="2000" b="1" dirty="0"/>
              <a:t>1,626 HIV+ drinkers (16%)</a:t>
            </a:r>
            <a:endParaRPr lang="en-GB" sz="2000" dirty="0"/>
          </a:p>
          <a:p>
            <a:pPr marL="0" indent="0">
              <a:buNone/>
            </a:pPr>
            <a:endParaRPr lang="en-GB" sz="2400" dirty="0"/>
          </a:p>
          <a:p>
            <a:endParaRPr lang="en-GB" sz="2400" dirty="0"/>
          </a:p>
          <a:p>
            <a:endParaRPr lang="en-GB" sz="2400" dirty="0"/>
          </a:p>
        </p:txBody>
      </p:sp>
      <p:pic>
        <p:nvPicPr>
          <p:cNvPr id="10" name="Picture 9">
            <a:extLst>
              <a:ext uri="{FF2B5EF4-FFF2-40B4-BE49-F238E27FC236}">
                <a16:creationId xmlns:a16="http://schemas.microsoft.com/office/drawing/2014/main" id="{0E638785-1066-D545-B516-B239132FE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005" y="353466"/>
            <a:ext cx="1754395" cy="985345"/>
          </a:xfrm>
          <a:prstGeom prst="rect">
            <a:avLst/>
          </a:prstGeom>
        </p:spPr>
      </p:pic>
      <p:graphicFrame>
        <p:nvGraphicFramePr>
          <p:cNvPr id="18" name="Table 17">
            <a:extLst>
              <a:ext uri="{FF2B5EF4-FFF2-40B4-BE49-F238E27FC236}">
                <a16:creationId xmlns:a16="http://schemas.microsoft.com/office/drawing/2014/main" id="{EF7B2370-105E-BA4B-A85B-AE36B0B0EBD3}"/>
              </a:ext>
            </a:extLst>
          </p:cNvPr>
          <p:cNvGraphicFramePr>
            <a:graphicFrameLocks noGrp="1"/>
          </p:cNvGraphicFramePr>
          <p:nvPr>
            <p:extLst>
              <p:ext uri="{D42A27DB-BD31-4B8C-83A1-F6EECF244321}">
                <p14:modId xmlns:p14="http://schemas.microsoft.com/office/powerpoint/2010/main" val="4026636887"/>
              </p:ext>
            </p:extLst>
          </p:nvPr>
        </p:nvGraphicFramePr>
        <p:xfrm>
          <a:off x="8507384" y="1747121"/>
          <a:ext cx="3550024" cy="2833274"/>
        </p:xfrm>
        <a:graphic>
          <a:graphicData uri="http://schemas.openxmlformats.org/drawingml/2006/table">
            <a:tbl>
              <a:tblPr firstRow="1" bandRow="1">
                <a:tableStyleId>{FABFCF23-3B69-468F-B69F-88F6DE6A72F2}</a:tableStyleId>
              </a:tblPr>
              <a:tblGrid>
                <a:gridCol w="1111624">
                  <a:extLst>
                    <a:ext uri="{9D8B030D-6E8A-4147-A177-3AD203B41FA5}">
                      <a16:colId xmlns:a16="http://schemas.microsoft.com/office/drawing/2014/main" val="1404555474"/>
                    </a:ext>
                  </a:extLst>
                </a:gridCol>
                <a:gridCol w="1093694">
                  <a:extLst>
                    <a:ext uri="{9D8B030D-6E8A-4147-A177-3AD203B41FA5}">
                      <a16:colId xmlns:a16="http://schemas.microsoft.com/office/drawing/2014/main" val="458322677"/>
                    </a:ext>
                  </a:extLst>
                </a:gridCol>
                <a:gridCol w="1344706">
                  <a:extLst>
                    <a:ext uri="{9D8B030D-6E8A-4147-A177-3AD203B41FA5}">
                      <a16:colId xmlns:a16="http://schemas.microsoft.com/office/drawing/2014/main" val="4098554749"/>
                    </a:ext>
                  </a:extLst>
                </a:gridCol>
              </a:tblGrid>
              <a:tr h="618133">
                <a:tc>
                  <a:txBody>
                    <a:bodyPr/>
                    <a:lstStyle/>
                    <a:p>
                      <a:pPr algn="ctr"/>
                      <a:r>
                        <a:rPr lang="en-US" dirty="0">
                          <a:latin typeface="Franklin Gothic Book" panose="020B0503020102020204" pitchFamily="34" charset="0"/>
                        </a:rPr>
                        <a:t>Drinking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Franklin Gothic Book" panose="020B0503020102020204" pitchFamily="34" charset="0"/>
                        </a:rPr>
                        <a:t>AUDIT-C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Franklin Gothic Book" panose="020B0503020102020204" pitchFamily="34" charset="0"/>
                        </a:rPr>
                        <a:t>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038957"/>
                  </a:ext>
                </a:extLst>
              </a:tr>
              <a:tr h="552691">
                <a:tc>
                  <a:txBody>
                    <a:bodyPr/>
                    <a:lstStyle/>
                    <a:p>
                      <a:r>
                        <a:rPr lang="en-US" dirty="0">
                          <a:latin typeface="Franklin Gothic Book" panose="020B050302010202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  1-2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  1-3 ♂</a:t>
                      </a:r>
                      <a:endParaRPr lang="en-US"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Franklin Gothic Book" panose="020B0503020102020204" pitchFamily="34" charset="0"/>
                        </a:rPr>
                        <a:t>774 (48%)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737571"/>
                  </a:ext>
                </a:extLst>
              </a:tr>
              <a:tr h="618133">
                <a:tc>
                  <a:txBody>
                    <a:bodyPr/>
                    <a:lstStyle/>
                    <a:p>
                      <a:r>
                        <a:rPr lang="en-US" dirty="0">
                          <a:latin typeface="Franklin Gothic Book" panose="020B0503020102020204" pitchFamily="34" charset="0"/>
                        </a:rPr>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3" marR="0" lvl="0" indent="0" algn="ctr" defTabSz="457200" rtl="0" eaLnBrk="1" fontAlgn="auto" latinLnBrk="0" hangingPunct="1">
                        <a:lnSpc>
                          <a:spcPct val="100000"/>
                        </a:lnSpc>
                        <a:spcBef>
                          <a:spcPts val="0"/>
                        </a:spcBef>
                        <a:spcAft>
                          <a:spcPts val="0"/>
                        </a:spcAft>
                        <a:buClrTx/>
                        <a:buSzTx/>
                        <a:buFontTx/>
                        <a:buNone/>
                        <a:tabLst>
                          <a:tab pos="160338" algn="l"/>
                          <a:tab pos="392113" algn="l"/>
                        </a:tabLst>
                        <a:defRPr/>
                      </a:pPr>
                      <a:r>
                        <a:rPr lang="en-US" sz="1800" dirty="0">
                          <a:latin typeface="Franklin Gothic Book" panose="020B0503020102020204" pitchFamily="34" charset="0"/>
                        </a:rPr>
                        <a:t>    3-5♀</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Franklin Gothic Book" panose="020B0503020102020204" pitchFamily="34" charset="0"/>
                        </a:rPr>
                        <a:t>    4-5 ♂</a:t>
                      </a:r>
                      <a:endParaRPr lang="en-US"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Franklin Gothic Book" panose="020B0503020102020204" pitchFamily="34" charset="0"/>
                        </a:rPr>
                        <a:t>561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43056"/>
                  </a:ext>
                </a:extLst>
              </a:tr>
              <a:tr h="371676">
                <a:tc>
                  <a:txBody>
                    <a:bodyPr/>
                    <a:lstStyle/>
                    <a:p>
                      <a:r>
                        <a:rPr lang="en-US" dirty="0">
                          <a:latin typeface="Franklin Gothic Book" panose="020B0503020102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latin typeface="Franklin Gothic Book" panose="020B0503020102020204" pitchFamily="34" charset="0"/>
                        </a:rPr>
                        <a:t>6-7</a:t>
                      </a:r>
                      <a:endParaRPr lang="en-US"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Franklin Gothic Book" panose="020B0503020102020204" pitchFamily="34" charset="0"/>
                        </a:rPr>
                        <a:t>170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142525"/>
                  </a:ext>
                </a:extLst>
              </a:tr>
              <a:tr h="541358">
                <a:tc>
                  <a:txBody>
                    <a:bodyPr/>
                    <a:lstStyle/>
                    <a:p>
                      <a:r>
                        <a:rPr lang="en-US" dirty="0">
                          <a:latin typeface="Franklin Gothic Book" panose="020B0503020102020204" pitchFamily="34" charset="0"/>
                        </a:rPr>
                        <a:t>Very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latin typeface="Franklin Gothic Book" panose="020B0503020102020204" pitchFamily="34" charset="0"/>
                        </a:rPr>
                        <a:t>  8-12</a:t>
                      </a:r>
                      <a:endParaRPr lang="en-US"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Franklin Gothic Book" panose="020B0503020102020204" pitchFamily="34" charset="0"/>
                        </a:rPr>
                        <a:t>121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020535"/>
                  </a:ext>
                </a:extLst>
              </a:tr>
            </a:tbl>
          </a:graphicData>
        </a:graphic>
      </p:graphicFrame>
      <p:grpSp>
        <p:nvGrpSpPr>
          <p:cNvPr id="79" name="Group 78">
            <a:extLst>
              <a:ext uri="{FF2B5EF4-FFF2-40B4-BE49-F238E27FC236}">
                <a16:creationId xmlns:a16="http://schemas.microsoft.com/office/drawing/2014/main" id="{8B5B58D5-1F25-0443-9C8D-D6730666845F}"/>
              </a:ext>
            </a:extLst>
          </p:cNvPr>
          <p:cNvGrpSpPr/>
          <p:nvPr/>
        </p:nvGrpSpPr>
        <p:grpSpPr>
          <a:xfrm>
            <a:off x="8504937" y="4781651"/>
            <a:ext cx="3550025" cy="2031325"/>
            <a:chOff x="8504937" y="4781651"/>
            <a:chExt cx="3550025" cy="2031325"/>
          </a:xfrm>
        </p:grpSpPr>
        <p:sp>
          <p:nvSpPr>
            <p:cNvPr id="58" name="TextBox 57">
              <a:extLst>
                <a:ext uri="{FF2B5EF4-FFF2-40B4-BE49-F238E27FC236}">
                  <a16:creationId xmlns:a16="http://schemas.microsoft.com/office/drawing/2014/main" id="{504EDF20-AEA0-ED4D-A330-E2A9C5EA82FF}"/>
                </a:ext>
              </a:extLst>
            </p:cNvPr>
            <p:cNvSpPr txBox="1"/>
            <p:nvPr/>
          </p:nvSpPr>
          <p:spPr>
            <a:xfrm>
              <a:off x="8504937" y="4781651"/>
              <a:ext cx="3550025" cy="2031325"/>
            </a:xfrm>
            <a:prstGeom prst="rect">
              <a:avLst/>
            </a:prstGeom>
            <a:noFill/>
            <a:ln>
              <a:solidFill>
                <a:schemeClr val="tx1"/>
              </a:solidFill>
            </a:ln>
          </p:spPr>
          <p:txBody>
            <a:bodyPr wrap="square" rtlCol="0">
              <a:spAutoFit/>
            </a:bodyPr>
            <a:lstStyle/>
            <a:p>
              <a:pPr marL="15875" algn="ctr">
                <a:tabLst>
                  <a:tab pos="3308350" algn="l"/>
                </a:tabLst>
              </a:pPr>
              <a:r>
                <a:rPr lang="en-US" dirty="0">
                  <a:latin typeface="Franklin Gothic Book" panose="020B0503020102020204" pitchFamily="34" charset="0"/>
                </a:rPr>
                <a:t>Characteristics similar, </a:t>
              </a:r>
              <a:r>
                <a:rPr lang="en-US" i="1" dirty="0">
                  <a:latin typeface="Franklin Gothic Book" panose="020B0503020102020204" pitchFamily="34" charset="0"/>
                </a:rPr>
                <a:t>except: </a:t>
              </a: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Drinkers </a:t>
              </a:r>
              <a:r>
                <a:rPr lang="en-US" b="1" dirty="0">
                  <a:latin typeface="Franklin Gothic Book" panose="020B0503020102020204" pitchFamily="34" charset="0"/>
                </a:rPr>
                <a:t>71%</a:t>
              </a:r>
              <a:r>
                <a:rPr lang="en-US" dirty="0">
                  <a:latin typeface="Franklin Gothic Book" panose="020B0503020102020204" pitchFamily="34" charset="0"/>
                </a:rPr>
                <a:t> male</a:t>
              </a:r>
            </a:p>
            <a:p>
              <a:endParaRPr lang="en-US" dirty="0">
                <a:latin typeface="Franklin Gothic Book" panose="020B0503020102020204" pitchFamily="34" charset="0"/>
              </a:endParaRP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Non-Drinkers: </a:t>
              </a:r>
              <a:r>
                <a:rPr lang="en-US" b="1" dirty="0">
                  <a:latin typeface="Franklin Gothic Book" panose="020B0503020102020204" pitchFamily="34" charset="0"/>
                </a:rPr>
                <a:t>29%</a:t>
              </a:r>
              <a:r>
                <a:rPr lang="en-US" dirty="0">
                  <a:latin typeface="Franklin Gothic Book" panose="020B0503020102020204" pitchFamily="34" charset="0"/>
                </a:rPr>
                <a:t> Male</a:t>
              </a:r>
            </a:p>
            <a:p>
              <a:endParaRPr lang="en-US" dirty="0">
                <a:latin typeface="Franklin Gothic Book" panose="020B0503020102020204" pitchFamily="34" charset="0"/>
              </a:endParaRPr>
            </a:p>
            <a:p>
              <a:endParaRPr lang="en-US" dirty="0">
                <a:latin typeface="Franklin Gothic Book" panose="020B0503020102020204" pitchFamily="34" charset="0"/>
              </a:endParaRPr>
            </a:p>
          </p:txBody>
        </p:sp>
        <p:grpSp>
          <p:nvGrpSpPr>
            <p:cNvPr id="78" name="Group 77">
              <a:extLst>
                <a:ext uri="{FF2B5EF4-FFF2-40B4-BE49-F238E27FC236}">
                  <a16:creationId xmlns:a16="http://schemas.microsoft.com/office/drawing/2014/main" id="{3DD21DE0-2975-AF49-88B4-7957EE02A066}"/>
                </a:ext>
              </a:extLst>
            </p:cNvPr>
            <p:cNvGrpSpPr/>
            <p:nvPr/>
          </p:nvGrpSpPr>
          <p:grpSpPr>
            <a:xfrm>
              <a:off x="9030869" y="5393205"/>
              <a:ext cx="2483713" cy="1316489"/>
              <a:chOff x="9030869" y="5393205"/>
              <a:chExt cx="2483713" cy="1316489"/>
            </a:xfrm>
          </p:grpSpPr>
          <p:grpSp>
            <p:nvGrpSpPr>
              <p:cNvPr id="56" name="Group 55">
                <a:extLst>
                  <a:ext uri="{FF2B5EF4-FFF2-40B4-BE49-F238E27FC236}">
                    <a16:creationId xmlns:a16="http://schemas.microsoft.com/office/drawing/2014/main" id="{1C13C062-04A9-E142-ADE9-71DDFCFA1ACE}"/>
                  </a:ext>
                </a:extLst>
              </p:cNvPr>
              <p:cNvGrpSpPr/>
              <p:nvPr/>
            </p:nvGrpSpPr>
            <p:grpSpPr>
              <a:xfrm>
                <a:off x="9030869" y="6299374"/>
                <a:ext cx="2483713" cy="410320"/>
                <a:chOff x="8678246" y="2372688"/>
                <a:chExt cx="3438653" cy="687679"/>
              </a:xfrm>
            </p:grpSpPr>
            <p:grpSp>
              <p:nvGrpSpPr>
                <p:cNvPr id="30" name="Group 29">
                  <a:extLst>
                    <a:ext uri="{FF2B5EF4-FFF2-40B4-BE49-F238E27FC236}">
                      <a16:creationId xmlns:a16="http://schemas.microsoft.com/office/drawing/2014/main" id="{1B1B2A84-8836-D547-8C41-3A9B3870C37E}"/>
                    </a:ext>
                  </a:extLst>
                </p:cNvPr>
                <p:cNvGrpSpPr/>
                <p:nvPr/>
              </p:nvGrpSpPr>
              <p:grpSpPr>
                <a:xfrm>
                  <a:off x="8678246" y="2380438"/>
                  <a:ext cx="1306401" cy="674339"/>
                  <a:chOff x="9841686" y="1521237"/>
                  <a:chExt cx="1306401" cy="674339"/>
                </a:xfrm>
                <a:solidFill>
                  <a:schemeClr val="accent1"/>
                </a:solidFill>
              </p:grpSpPr>
              <p:pic>
                <p:nvPicPr>
                  <p:cNvPr id="31" name="Graphic 30" descr="Man">
                    <a:extLst>
                      <a:ext uri="{FF2B5EF4-FFF2-40B4-BE49-F238E27FC236}">
                        <a16:creationId xmlns:a16="http://schemas.microsoft.com/office/drawing/2014/main" id="{4BFA09C7-CC67-774F-B499-AF97CF977D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9612" y="1527101"/>
                    <a:ext cx="668475" cy="668475"/>
                  </a:xfrm>
                  <a:prstGeom prst="rect">
                    <a:avLst/>
                  </a:prstGeom>
                </p:spPr>
              </p:pic>
              <p:pic>
                <p:nvPicPr>
                  <p:cNvPr id="32" name="Graphic 31" descr="Man">
                    <a:extLst>
                      <a:ext uri="{FF2B5EF4-FFF2-40B4-BE49-F238E27FC236}">
                        <a16:creationId xmlns:a16="http://schemas.microsoft.com/office/drawing/2014/main" id="{037DCD10-9247-D94A-86C9-FFBA049733D8}"/>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10146711" y="1521237"/>
                    <a:ext cx="668475" cy="668475"/>
                  </a:xfrm>
                  <a:prstGeom prst="rect">
                    <a:avLst/>
                  </a:prstGeom>
                </p:spPr>
              </p:pic>
              <p:pic>
                <p:nvPicPr>
                  <p:cNvPr id="33" name="Graphic 32" descr="Man">
                    <a:extLst>
                      <a:ext uri="{FF2B5EF4-FFF2-40B4-BE49-F238E27FC236}">
                        <a16:creationId xmlns:a16="http://schemas.microsoft.com/office/drawing/2014/main" id="{5C81E4F1-2138-0F4C-A4ED-8A91A9BE2D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1686" y="1526471"/>
                    <a:ext cx="668475" cy="668474"/>
                  </a:xfrm>
                  <a:prstGeom prst="rect">
                    <a:avLst/>
                  </a:prstGeom>
                </p:spPr>
              </p:pic>
            </p:grpSp>
            <p:grpSp>
              <p:nvGrpSpPr>
                <p:cNvPr id="45" name="Group 44">
                  <a:extLst>
                    <a:ext uri="{FF2B5EF4-FFF2-40B4-BE49-F238E27FC236}">
                      <a16:creationId xmlns:a16="http://schemas.microsoft.com/office/drawing/2014/main" id="{DD5EC131-8D09-BE4B-B6AC-262803B949CE}"/>
                    </a:ext>
                  </a:extLst>
                </p:cNvPr>
                <p:cNvGrpSpPr/>
                <p:nvPr/>
              </p:nvGrpSpPr>
              <p:grpSpPr>
                <a:xfrm>
                  <a:off x="9622963" y="2380438"/>
                  <a:ext cx="1276574" cy="679929"/>
                  <a:chOff x="10496551" y="2478705"/>
                  <a:chExt cx="1276574" cy="679929"/>
                </a:xfrm>
              </p:grpSpPr>
              <p:grpSp>
                <p:nvGrpSpPr>
                  <p:cNvPr id="46" name="Group 45">
                    <a:extLst>
                      <a:ext uri="{FF2B5EF4-FFF2-40B4-BE49-F238E27FC236}">
                        <a16:creationId xmlns:a16="http://schemas.microsoft.com/office/drawing/2014/main" id="{C39BE1EA-53C9-AD49-A321-9F4DC1C9BD65}"/>
                      </a:ext>
                    </a:extLst>
                  </p:cNvPr>
                  <p:cNvGrpSpPr/>
                  <p:nvPr/>
                </p:nvGrpSpPr>
                <p:grpSpPr>
                  <a:xfrm>
                    <a:off x="10496551" y="2488274"/>
                    <a:ext cx="968967" cy="670360"/>
                    <a:chOff x="10496551" y="2488274"/>
                    <a:chExt cx="968967" cy="670360"/>
                  </a:xfrm>
                </p:grpSpPr>
                <p:pic>
                  <p:nvPicPr>
                    <p:cNvPr id="48" name="Graphic 47" descr="Woman">
                      <a:extLst>
                        <a:ext uri="{FF2B5EF4-FFF2-40B4-BE49-F238E27FC236}">
                          <a16:creationId xmlns:a16="http://schemas.microsoft.com/office/drawing/2014/main" id="{7E0A498C-F7E6-9947-8B8E-8B8010F627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7043" y="2488274"/>
                      <a:ext cx="668475" cy="668475"/>
                    </a:xfrm>
                    <a:prstGeom prst="rect">
                      <a:avLst/>
                    </a:prstGeom>
                  </p:spPr>
                </p:pic>
                <p:pic>
                  <p:nvPicPr>
                    <p:cNvPr id="49" name="Graphic 48" descr="Woman">
                      <a:extLst>
                        <a:ext uri="{FF2B5EF4-FFF2-40B4-BE49-F238E27FC236}">
                          <a16:creationId xmlns:a16="http://schemas.microsoft.com/office/drawing/2014/main" id="{98B1EE2E-4446-A34C-80DE-26ECDDF75E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6551" y="2490159"/>
                      <a:ext cx="668475" cy="668475"/>
                    </a:xfrm>
                    <a:prstGeom prst="rect">
                      <a:avLst/>
                    </a:prstGeom>
                  </p:spPr>
                </p:pic>
              </p:grpSp>
              <p:pic>
                <p:nvPicPr>
                  <p:cNvPr id="47" name="Graphic 46" descr="Woman">
                    <a:extLst>
                      <a:ext uri="{FF2B5EF4-FFF2-40B4-BE49-F238E27FC236}">
                        <a16:creationId xmlns:a16="http://schemas.microsoft.com/office/drawing/2014/main" id="{D481A52D-0101-534E-9FE1-9B6E03B82C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4650" y="2478705"/>
                    <a:ext cx="668475" cy="668475"/>
                  </a:xfrm>
                  <a:prstGeom prst="rect">
                    <a:avLst/>
                  </a:prstGeom>
                </p:spPr>
              </p:pic>
            </p:grpSp>
            <p:grpSp>
              <p:nvGrpSpPr>
                <p:cNvPr id="50" name="Group 49">
                  <a:extLst>
                    <a:ext uri="{FF2B5EF4-FFF2-40B4-BE49-F238E27FC236}">
                      <a16:creationId xmlns:a16="http://schemas.microsoft.com/office/drawing/2014/main" id="{C72B1D53-EB76-E649-8433-C9393A7D1A1C}"/>
                    </a:ext>
                  </a:extLst>
                </p:cNvPr>
                <p:cNvGrpSpPr/>
                <p:nvPr/>
              </p:nvGrpSpPr>
              <p:grpSpPr>
                <a:xfrm>
                  <a:off x="10532040" y="2372688"/>
                  <a:ext cx="1278453" cy="680203"/>
                  <a:chOff x="10494672" y="2478705"/>
                  <a:chExt cx="1278453" cy="680203"/>
                </a:xfrm>
              </p:grpSpPr>
              <p:grpSp>
                <p:nvGrpSpPr>
                  <p:cNvPr id="51" name="Group 50">
                    <a:extLst>
                      <a:ext uri="{FF2B5EF4-FFF2-40B4-BE49-F238E27FC236}">
                        <a16:creationId xmlns:a16="http://schemas.microsoft.com/office/drawing/2014/main" id="{B1AFD932-3A51-444A-8736-64F8B1E8277E}"/>
                      </a:ext>
                    </a:extLst>
                  </p:cNvPr>
                  <p:cNvGrpSpPr/>
                  <p:nvPr/>
                </p:nvGrpSpPr>
                <p:grpSpPr>
                  <a:xfrm>
                    <a:off x="10494672" y="2486662"/>
                    <a:ext cx="973443" cy="672246"/>
                    <a:chOff x="10494672" y="2486662"/>
                    <a:chExt cx="973443" cy="672246"/>
                  </a:xfrm>
                </p:grpSpPr>
                <p:pic>
                  <p:nvPicPr>
                    <p:cNvPr id="53" name="Graphic 52" descr="Woman">
                      <a:extLst>
                        <a:ext uri="{FF2B5EF4-FFF2-40B4-BE49-F238E27FC236}">
                          <a16:creationId xmlns:a16="http://schemas.microsoft.com/office/drawing/2014/main" id="{E0937412-124D-6345-A015-47689CB16F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4672" y="2490433"/>
                      <a:ext cx="668475" cy="668475"/>
                    </a:xfrm>
                    <a:prstGeom prst="rect">
                      <a:avLst/>
                    </a:prstGeom>
                  </p:spPr>
                </p:pic>
                <p:pic>
                  <p:nvPicPr>
                    <p:cNvPr id="54" name="Graphic 53" descr="Woman">
                      <a:extLst>
                        <a:ext uri="{FF2B5EF4-FFF2-40B4-BE49-F238E27FC236}">
                          <a16:creationId xmlns:a16="http://schemas.microsoft.com/office/drawing/2014/main" id="{84641DDB-5FBD-4F46-92AE-EB0AB53881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9640" y="2486662"/>
                      <a:ext cx="668475" cy="668475"/>
                    </a:xfrm>
                    <a:prstGeom prst="rect">
                      <a:avLst/>
                    </a:prstGeom>
                  </p:spPr>
                </p:pic>
              </p:grpSp>
              <p:pic>
                <p:nvPicPr>
                  <p:cNvPr id="52" name="Graphic 51" descr="Woman">
                    <a:extLst>
                      <a:ext uri="{FF2B5EF4-FFF2-40B4-BE49-F238E27FC236}">
                        <a16:creationId xmlns:a16="http://schemas.microsoft.com/office/drawing/2014/main" id="{0A05EF0D-EDB3-544A-B501-D6600BFD5D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4650" y="2478705"/>
                    <a:ext cx="668475" cy="668475"/>
                  </a:xfrm>
                  <a:prstGeom prst="rect">
                    <a:avLst/>
                  </a:prstGeom>
                </p:spPr>
              </p:pic>
            </p:grpSp>
            <p:pic>
              <p:nvPicPr>
                <p:cNvPr id="55" name="Graphic 54" descr="Woman">
                  <a:extLst>
                    <a:ext uri="{FF2B5EF4-FFF2-40B4-BE49-F238E27FC236}">
                      <a16:creationId xmlns:a16="http://schemas.microsoft.com/office/drawing/2014/main" id="{AFAF3EE7-5D13-9140-8FD9-3F0BFFE960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48424" y="2380438"/>
                  <a:ext cx="668475" cy="668475"/>
                </a:xfrm>
                <a:prstGeom prst="rect">
                  <a:avLst/>
                </a:prstGeom>
              </p:spPr>
            </p:pic>
          </p:grpSp>
          <p:grpSp>
            <p:nvGrpSpPr>
              <p:cNvPr id="59" name="Group 58">
                <a:extLst>
                  <a:ext uri="{FF2B5EF4-FFF2-40B4-BE49-F238E27FC236}">
                    <a16:creationId xmlns:a16="http://schemas.microsoft.com/office/drawing/2014/main" id="{AAD2AF53-A5B2-BC46-858C-2E3AEE92BB19}"/>
                  </a:ext>
                </a:extLst>
              </p:cNvPr>
              <p:cNvGrpSpPr/>
              <p:nvPr/>
            </p:nvGrpSpPr>
            <p:grpSpPr>
              <a:xfrm>
                <a:off x="9045315" y="5393205"/>
                <a:ext cx="2469267" cy="404108"/>
                <a:chOff x="8692422" y="1432309"/>
                <a:chExt cx="3415739" cy="689149"/>
              </a:xfrm>
            </p:grpSpPr>
            <p:grpSp>
              <p:nvGrpSpPr>
                <p:cNvPr id="60" name="Group 59">
                  <a:extLst>
                    <a:ext uri="{FF2B5EF4-FFF2-40B4-BE49-F238E27FC236}">
                      <a16:creationId xmlns:a16="http://schemas.microsoft.com/office/drawing/2014/main" id="{CB978F19-3D58-3249-99B1-57991BB1F6D7}"/>
                    </a:ext>
                  </a:extLst>
                </p:cNvPr>
                <p:cNvGrpSpPr/>
                <p:nvPr/>
              </p:nvGrpSpPr>
              <p:grpSpPr>
                <a:xfrm>
                  <a:off x="8692422" y="1440266"/>
                  <a:ext cx="2508093" cy="681192"/>
                  <a:chOff x="9552635" y="1527099"/>
                  <a:chExt cx="2508093" cy="681192"/>
                </a:xfrm>
              </p:grpSpPr>
              <p:grpSp>
                <p:nvGrpSpPr>
                  <p:cNvPr id="66" name="Group 65">
                    <a:extLst>
                      <a:ext uri="{FF2B5EF4-FFF2-40B4-BE49-F238E27FC236}">
                        <a16:creationId xmlns:a16="http://schemas.microsoft.com/office/drawing/2014/main" id="{7E8413A3-3A63-E947-BC35-087B7688C526}"/>
                      </a:ext>
                    </a:extLst>
                  </p:cNvPr>
                  <p:cNvGrpSpPr/>
                  <p:nvPr/>
                </p:nvGrpSpPr>
                <p:grpSpPr>
                  <a:xfrm>
                    <a:off x="9863292" y="1527099"/>
                    <a:ext cx="2197436" cy="680265"/>
                    <a:chOff x="9863292" y="1527099"/>
                    <a:chExt cx="2197436" cy="680265"/>
                  </a:xfrm>
                </p:grpSpPr>
                <p:grpSp>
                  <p:nvGrpSpPr>
                    <p:cNvPr id="68" name="Group 67">
                      <a:extLst>
                        <a:ext uri="{FF2B5EF4-FFF2-40B4-BE49-F238E27FC236}">
                          <a16:creationId xmlns:a16="http://schemas.microsoft.com/office/drawing/2014/main" id="{129EDE0E-4C0E-AE45-BE15-D8F7DCC81545}"/>
                        </a:ext>
                      </a:extLst>
                    </p:cNvPr>
                    <p:cNvGrpSpPr/>
                    <p:nvPr/>
                  </p:nvGrpSpPr>
                  <p:grpSpPr>
                    <a:xfrm>
                      <a:off x="9863292" y="1527101"/>
                      <a:ext cx="1284795" cy="680263"/>
                      <a:chOff x="9863292" y="1527101"/>
                      <a:chExt cx="1284795" cy="680263"/>
                    </a:xfrm>
                  </p:grpSpPr>
                  <p:pic>
                    <p:nvPicPr>
                      <p:cNvPr id="73" name="Graphic 72" descr="Man">
                        <a:extLst>
                          <a:ext uri="{FF2B5EF4-FFF2-40B4-BE49-F238E27FC236}">
                            <a16:creationId xmlns:a16="http://schemas.microsoft.com/office/drawing/2014/main" id="{4EDA3B37-251C-044E-A605-CC297F7887E7}"/>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10479612" y="1527101"/>
                        <a:ext cx="668475" cy="668475"/>
                      </a:xfrm>
                      <a:prstGeom prst="rect">
                        <a:avLst/>
                      </a:prstGeom>
                    </p:spPr>
                  </p:pic>
                  <p:pic>
                    <p:nvPicPr>
                      <p:cNvPr id="74" name="Graphic 73" descr="Man">
                        <a:extLst>
                          <a:ext uri="{FF2B5EF4-FFF2-40B4-BE49-F238E27FC236}">
                            <a16:creationId xmlns:a16="http://schemas.microsoft.com/office/drawing/2014/main" id="{58228CD0-4BAA-D441-9A32-39A570FFA381}"/>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10170034" y="1536971"/>
                        <a:ext cx="668475" cy="668476"/>
                      </a:xfrm>
                      <a:prstGeom prst="rect">
                        <a:avLst/>
                      </a:prstGeom>
                    </p:spPr>
                  </p:pic>
                  <p:pic>
                    <p:nvPicPr>
                      <p:cNvPr id="75" name="Graphic 74" descr="Man">
                        <a:extLst>
                          <a:ext uri="{FF2B5EF4-FFF2-40B4-BE49-F238E27FC236}">
                            <a16:creationId xmlns:a16="http://schemas.microsoft.com/office/drawing/2014/main" id="{A66E32B4-99B5-5945-AF76-53D5120A65C1}"/>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9863292" y="1538890"/>
                        <a:ext cx="668475" cy="668474"/>
                      </a:xfrm>
                      <a:prstGeom prst="rect">
                        <a:avLst/>
                      </a:prstGeom>
                    </p:spPr>
                  </p:pic>
                </p:grpSp>
                <p:grpSp>
                  <p:nvGrpSpPr>
                    <p:cNvPr id="69" name="Group 68">
                      <a:extLst>
                        <a:ext uri="{FF2B5EF4-FFF2-40B4-BE49-F238E27FC236}">
                          <a16:creationId xmlns:a16="http://schemas.microsoft.com/office/drawing/2014/main" id="{1ED33024-0435-EB4A-94E8-11FBC19C2800}"/>
                        </a:ext>
                      </a:extLst>
                    </p:cNvPr>
                    <p:cNvGrpSpPr/>
                    <p:nvPr/>
                  </p:nvGrpSpPr>
                  <p:grpSpPr>
                    <a:xfrm>
                      <a:off x="10786287" y="1527099"/>
                      <a:ext cx="1274441" cy="672246"/>
                      <a:chOff x="9817816" y="1551870"/>
                      <a:chExt cx="1274441" cy="672246"/>
                    </a:xfrm>
                  </p:grpSpPr>
                  <p:pic>
                    <p:nvPicPr>
                      <p:cNvPr id="70" name="Graphic 69" descr="Man">
                        <a:extLst>
                          <a:ext uri="{FF2B5EF4-FFF2-40B4-BE49-F238E27FC236}">
                            <a16:creationId xmlns:a16="http://schemas.microsoft.com/office/drawing/2014/main" id="{F40915DE-E58E-3647-8658-38C420027B9F}"/>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10423782" y="1551870"/>
                        <a:ext cx="668475" cy="668475"/>
                      </a:xfrm>
                      <a:prstGeom prst="rect">
                        <a:avLst/>
                      </a:prstGeom>
                    </p:spPr>
                  </p:pic>
                  <p:pic>
                    <p:nvPicPr>
                      <p:cNvPr id="71" name="Graphic 70" descr="Man">
                        <a:extLst>
                          <a:ext uri="{FF2B5EF4-FFF2-40B4-BE49-F238E27FC236}">
                            <a16:creationId xmlns:a16="http://schemas.microsoft.com/office/drawing/2014/main" id="{33DD4CBD-55C4-1B4B-B121-A572B3EF254D}"/>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10126019" y="1552828"/>
                        <a:ext cx="668474" cy="668476"/>
                      </a:xfrm>
                      <a:prstGeom prst="rect">
                        <a:avLst/>
                      </a:prstGeom>
                    </p:spPr>
                  </p:pic>
                  <p:pic>
                    <p:nvPicPr>
                      <p:cNvPr id="72" name="Graphic 71" descr="Man">
                        <a:extLst>
                          <a:ext uri="{FF2B5EF4-FFF2-40B4-BE49-F238E27FC236}">
                            <a16:creationId xmlns:a16="http://schemas.microsoft.com/office/drawing/2014/main" id="{D7310477-4302-D54B-AC64-B040B59BD863}"/>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9817816" y="1555641"/>
                        <a:ext cx="668475" cy="668475"/>
                      </a:xfrm>
                      <a:prstGeom prst="rect">
                        <a:avLst/>
                      </a:prstGeom>
                    </p:spPr>
                  </p:pic>
                </p:grpSp>
              </p:grpSp>
              <p:pic>
                <p:nvPicPr>
                  <p:cNvPr id="67" name="Graphic 66" descr="Man">
                    <a:extLst>
                      <a:ext uri="{FF2B5EF4-FFF2-40B4-BE49-F238E27FC236}">
                        <a16:creationId xmlns:a16="http://schemas.microsoft.com/office/drawing/2014/main" id="{75024DE6-3A91-9E41-BAFC-37DC0B46043E}"/>
                      </a:ext>
                    </a:extLst>
                  </p:cNvPr>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9552635" y="1539816"/>
                    <a:ext cx="668475" cy="668475"/>
                  </a:xfrm>
                  <a:prstGeom prst="rect">
                    <a:avLst/>
                  </a:prstGeom>
                </p:spPr>
              </p:pic>
            </p:grpSp>
            <p:grpSp>
              <p:nvGrpSpPr>
                <p:cNvPr id="61" name="Group 60">
                  <a:extLst>
                    <a:ext uri="{FF2B5EF4-FFF2-40B4-BE49-F238E27FC236}">
                      <a16:creationId xmlns:a16="http://schemas.microsoft.com/office/drawing/2014/main" id="{7EE55DBA-07A6-0246-88E5-AD7D604E7708}"/>
                    </a:ext>
                  </a:extLst>
                </p:cNvPr>
                <p:cNvGrpSpPr/>
                <p:nvPr/>
              </p:nvGrpSpPr>
              <p:grpSpPr>
                <a:xfrm>
                  <a:off x="10829708" y="1432309"/>
                  <a:ext cx="1278453" cy="680203"/>
                  <a:chOff x="10494672" y="2478705"/>
                  <a:chExt cx="1278453" cy="680203"/>
                </a:xfrm>
              </p:grpSpPr>
              <p:grpSp>
                <p:nvGrpSpPr>
                  <p:cNvPr id="62" name="Group 61">
                    <a:extLst>
                      <a:ext uri="{FF2B5EF4-FFF2-40B4-BE49-F238E27FC236}">
                        <a16:creationId xmlns:a16="http://schemas.microsoft.com/office/drawing/2014/main" id="{DA23555F-CDF2-6A46-BD5A-3AED6F13402E}"/>
                      </a:ext>
                    </a:extLst>
                  </p:cNvPr>
                  <p:cNvGrpSpPr/>
                  <p:nvPr/>
                </p:nvGrpSpPr>
                <p:grpSpPr>
                  <a:xfrm>
                    <a:off x="10494672" y="2486662"/>
                    <a:ext cx="973443" cy="672246"/>
                    <a:chOff x="10494672" y="2486662"/>
                    <a:chExt cx="973443" cy="672246"/>
                  </a:xfrm>
                </p:grpSpPr>
                <p:pic>
                  <p:nvPicPr>
                    <p:cNvPr id="64" name="Graphic 63" descr="Woman">
                      <a:extLst>
                        <a:ext uri="{FF2B5EF4-FFF2-40B4-BE49-F238E27FC236}">
                          <a16:creationId xmlns:a16="http://schemas.microsoft.com/office/drawing/2014/main" id="{64738858-F2CF-C14F-84F9-183691716A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4672" y="2490433"/>
                      <a:ext cx="668475" cy="668475"/>
                    </a:xfrm>
                    <a:prstGeom prst="rect">
                      <a:avLst/>
                    </a:prstGeom>
                  </p:spPr>
                </p:pic>
                <p:pic>
                  <p:nvPicPr>
                    <p:cNvPr id="65" name="Graphic 64" descr="Woman">
                      <a:extLst>
                        <a:ext uri="{FF2B5EF4-FFF2-40B4-BE49-F238E27FC236}">
                          <a16:creationId xmlns:a16="http://schemas.microsoft.com/office/drawing/2014/main" id="{826BADD3-C46E-1C44-AEF3-37553BE360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99640" y="2486662"/>
                      <a:ext cx="668475" cy="668475"/>
                    </a:xfrm>
                    <a:prstGeom prst="rect">
                      <a:avLst/>
                    </a:prstGeom>
                  </p:spPr>
                </p:pic>
              </p:grpSp>
              <p:pic>
                <p:nvPicPr>
                  <p:cNvPr id="63" name="Graphic 62" descr="Woman">
                    <a:extLst>
                      <a:ext uri="{FF2B5EF4-FFF2-40B4-BE49-F238E27FC236}">
                        <a16:creationId xmlns:a16="http://schemas.microsoft.com/office/drawing/2014/main" id="{EFAFB8B1-DD07-D940-B473-3F29567BBA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4650" y="2478705"/>
                    <a:ext cx="668475" cy="668475"/>
                  </a:xfrm>
                  <a:prstGeom prst="rect">
                    <a:avLst/>
                  </a:prstGeom>
                </p:spPr>
              </p:pic>
            </p:grpSp>
          </p:grpSp>
        </p:grpSp>
      </p:grpSp>
    </p:spTree>
    <p:extLst>
      <p:ext uri="{BB962C8B-B14F-4D97-AF65-F5344CB8AC3E}">
        <p14:creationId xmlns:p14="http://schemas.microsoft.com/office/powerpoint/2010/main" val="154352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0" y="1575330"/>
            <a:ext cx="5360078" cy="4525963"/>
          </a:xfrm>
        </p:spPr>
        <p:txBody>
          <a:bodyPr>
            <a:normAutofit/>
          </a:bodyPr>
          <a:lstStyle/>
          <a:p>
            <a:r>
              <a:rPr lang="en-GB" sz="2400" dirty="0"/>
              <a:t>Drinkers 12% less likely to be previously diagnosed</a:t>
            </a:r>
          </a:p>
          <a:p>
            <a:pPr lvl="1"/>
            <a:r>
              <a:rPr lang="en-US" sz="1600" dirty="0"/>
              <a:t>aRR 0.88 (95% CI: 0.84-0.93)</a:t>
            </a:r>
          </a:p>
          <a:p>
            <a:pPr marL="457200" lvl="1" indent="0">
              <a:buNone/>
            </a:pPr>
            <a:endParaRPr lang="en-GB" sz="1600" dirty="0"/>
          </a:p>
          <a:p>
            <a:r>
              <a:rPr lang="en-GB" sz="2400" dirty="0"/>
              <a:t>Drinkers 7% less likely to be on ART if previously diagnosed </a:t>
            </a:r>
            <a:endParaRPr lang="en-GB" sz="1400" dirty="0"/>
          </a:p>
          <a:p>
            <a:pPr lvl="1"/>
            <a:r>
              <a:rPr lang="en-GB" sz="1600" dirty="0"/>
              <a:t>aRR </a:t>
            </a:r>
            <a:r>
              <a:rPr lang="en-US" sz="1600" dirty="0"/>
              <a:t>0.93 (95% CI: 0.89-0.98)</a:t>
            </a:r>
          </a:p>
          <a:p>
            <a:pPr marL="457200" lvl="1" indent="0">
              <a:buNone/>
            </a:pPr>
            <a:endParaRPr lang="en-GB" sz="1600" dirty="0"/>
          </a:p>
          <a:p>
            <a:r>
              <a:rPr lang="en-GB" sz="2400" dirty="0"/>
              <a:t>No association between any alcohol use and viral suppression if on ART</a:t>
            </a:r>
          </a:p>
          <a:p>
            <a:pPr lvl="1"/>
            <a:r>
              <a:rPr lang="en-GB" sz="2000" dirty="0"/>
              <a:t>However, high and very-high level drinkers less likely to be virally suppressed if on ART</a:t>
            </a:r>
          </a:p>
          <a:p>
            <a:pPr lvl="1"/>
            <a:endParaRPr lang="en-GB" sz="2000" dirty="0"/>
          </a:p>
          <a:p>
            <a:endParaRPr lang="en-GB" sz="2400" dirty="0"/>
          </a:p>
          <a:p>
            <a:endParaRPr lang="en-GB" sz="2400" dirty="0"/>
          </a:p>
          <a:p>
            <a:endParaRPr lang="en-GB" sz="2400" dirty="0"/>
          </a:p>
        </p:txBody>
      </p:sp>
      <p:sp>
        <p:nvSpPr>
          <p:cNvPr id="9" name="Title 1">
            <a:extLst>
              <a:ext uri="{FF2B5EF4-FFF2-40B4-BE49-F238E27FC236}">
                <a16:creationId xmlns:a16="http://schemas.microsoft.com/office/drawing/2014/main" id="{D2941010-BAFB-F048-B4D8-3C4C66407098}"/>
              </a:ext>
            </a:extLst>
          </p:cNvPr>
          <p:cNvSpPr txBox="1">
            <a:spLocks/>
          </p:cNvSpPr>
          <p:nvPr/>
        </p:nvSpPr>
        <p:spPr>
          <a:xfrm>
            <a:off x="397134" y="296867"/>
            <a:ext cx="9430871"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a:solidFill>
                  <a:srgbClr val="C00000"/>
                </a:solidFill>
              </a:rPr>
              <a:t>Key Finding #1: HIV diagnosis and ART uptake key roadblocks to viral suppression for drinkers</a:t>
            </a:r>
          </a:p>
        </p:txBody>
      </p:sp>
      <p:pic>
        <p:nvPicPr>
          <p:cNvPr id="11" name="Picture 10">
            <a:extLst>
              <a:ext uri="{FF2B5EF4-FFF2-40B4-BE49-F238E27FC236}">
                <a16:creationId xmlns:a16="http://schemas.microsoft.com/office/drawing/2014/main" id="{1E00C7F6-F99A-1141-8A09-2464FDCB5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005" y="353466"/>
            <a:ext cx="1754395" cy="985345"/>
          </a:xfrm>
          <a:prstGeom prst="rect">
            <a:avLst/>
          </a:prstGeom>
        </p:spPr>
      </p:pic>
      <p:graphicFrame>
        <p:nvGraphicFramePr>
          <p:cNvPr id="15" name="Chart 14">
            <a:extLst>
              <a:ext uri="{FF2B5EF4-FFF2-40B4-BE49-F238E27FC236}">
                <a16:creationId xmlns:a16="http://schemas.microsoft.com/office/drawing/2014/main" id="{2B8BF67C-D550-034B-AB49-C11B7F02DFB0}"/>
              </a:ext>
            </a:extLst>
          </p:cNvPr>
          <p:cNvGraphicFramePr>
            <a:graphicFrameLocks noGrp="1"/>
          </p:cNvGraphicFramePr>
          <p:nvPr>
            <p:extLst>
              <p:ext uri="{D42A27DB-BD31-4B8C-83A1-F6EECF244321}">
                <p14:modId xmlns:p14="http://schemas.microsoft.com/office/powerpoint/2010/main" val="3997142057"/>
              </p:ext>
            </p:extLst>
          </p:nvPr>
        </p:nvGraphicFramePr>
        <p:xfrm>
          <a:off x="5412658" y="1474274"/>
          <a:ext cx="6602361" cy="5030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457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31412"/>
            <a:ext cx="6151418" cy="3538208"/>
          </a:xfrm>
        </p:spPr>
        <p:txBody>
          <a:bodyPr>
            <a:normAutofit/>
          </a:bodyPr>
          <a:lstStyle/>
          <a:p>
            <a:r>
              <a:rPr lang="en-US" sz="2400" b="1" dirty="0">
                <a:sym typeface="Wingdings" pitchFamily="2" charset="2"/>
              </a:rPr>
              <a:t>Any alcohol use associated with being 20% less likely to be virally suppressed  </a:t>
            </a:r>
          </a:p>
          <a:p>
            <a:pPr lvl="1"/>
            <a:r>
              <a:rPr lang="en-US" sz="2200" dirty="0">
                <a:solidFill>
                  <a:schemeClr val="tx1"/>
                </a:solidFill>
                <a:sym typeface="Wingdings" pitchFamily="2" charset="2"/>
              </a:rPr>
              <a:t>aRR </a:t>
            </a:r>
            <a:r>
              <a:rPr lang="en-US" sz="2200" dirty="0">
                <a:solidFill>
                  <a:schemeClr val="tx1"/>
                </a:solidFill>
              </a:rPr>
              <a:t>0.80 (95%CI 0.76-0.84)</a:t>
            </a:r>
          </a:p>
          <a:p>
            <a:pPr marL="0" indent="0">
              <a:buNone/>
            </a:pPr>
            <a:endParaRPr lang="en-GB" sz="600" dirty="0">
              <a:solidFill>
                <a:schemeClr val="tx1"/>
              </a:solidFill>
            </a:endParaRPr>
          </a:p>
          <a:p>
            <a:r>
              <a:rPr lang="en-GB" sz="2400" dirty="0">
                <a:solidFill>
                  <a:schemeClr val="tx1"/>
                </a:solidFill>
              </a:rPr>
              <a:t>Association seen at every level of drinking</a:t>
            </a:r>
          </a:p>
          <a:p>
            <a:pPr marL="57150" indent="0">
              <a:buNone/>
            </a:pPr>
            <a:endParaRPr lang="en-US" sz="600" dirty="0">
              <a:solidFill>
                <a:schemeClr val="tx1"/>
              </a:solidFill>
            </a:endParaRPr>
          </a:p>
          <a:p>
            <a:r>
              <a:rPr lang="en-US" sz="2400" dirty="0">
                <a:solidFill>
                  <a:schemeClr val="tx1"/>
                </a:solidFill>
              </a:rPr>
              <a:t>Trend toward decreasing viral suppression with increased drinking level</a:t>
            </a:r>
            <a:endParaRPr lang="en-US" sz="2800" dirty="0">
              <a:solidFill>
                <a:schemeClr val="tx1"/>
              </a:solidFill>
            </a:endParaRPr>
          </a:p>
          <a:p>
            <a:pPr marL="0" indent="0">
              <a:buNone/>
            </a:pPr>
            <a:endParaRPr lang="en-US" sz="2400" dirty="0">
              <a:latin typeface="Arial" panose="020B0604020202020204" pitchFamily="34" charset="0"/>
            </a:endParaRPr>
          </a:p>
          <a:p>
            <a:endParaRPr lang="en-GB" sz="2400" dirty="0"/>
          </a:p>
          <a:p>
            <a:endParaRPr lang="en-GB" sz="2400" dirty="0"/>
          </a:p>
          <a:p>
            <a:endParaRPr lang="en-GB" sz="2400" dirty="0"/>
          </a:p>
          <a:p>
            <a:endParaRPr lang="en-GB" sz="2400" dirty="0"/>
          </a:p>
        </p:txBody>
      </p:sp>
      <p:sp>
        <p:nvSpPr>
          <p:cNvPr id="14" name="Title 1">
            <a:extLst>
              <a:ext uri="{FF2B5EF4-FFF2-40B4-BE49-F238E27FC236}">
                <a16:creationId xmlns:a16="http://schemas.microsoft.com/office/drawing/2014/main" id="{19F1C7B1-A6B3-424C-927F-F6A8F25D5D16}"/>
              </a:ext>
            </a:extLst>
          </p:cNvPr>
          <p:cNvSpPr txBox="1">
            <a:spLocks/>
          </p:cNvSpPr>
          <p:nvPr/>
        </p:nvSpPr>
        <p:spPr>
          <a:xfrm>
            <a:off x="0" y="226970"/>
            <a:ext cx="109728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a:solidFill>
                  <a:srgbClr val="C00000"/>
                </a:solidFill>
              </a:rPr>
              <a:t>Key Finding #2: Overall viral suppression </a:t>
            </a:r>
          </a:p>
          <a:p>
            <a:r>
              <a:rPr lang="en-US" sz="3600" dirty="0">
                <a:solidFill>
                  <a:srgbClr val="C00000"/>
                </a:solidFill>
              </a:rPr>
              <a:t>is worse in drinkers vs. non-drinkers </a:t>
            </a:r>
          </a:p>
        </p:txBody>
      </p:sp>
      <p:pic>
        <p:nvPicPr>
          <p:cNvPr id="15" name="Picture 14">
            <a:extLst>
              <a:ext uri="{FF2B5EF4-FFF2-40B4-BE49-F238E27FC236}">
                <a16:creationId xmlns:a16="http://schemas.microsoft.com/office/drawing/2014/main" id="{FEF03E57-6D7F-F345-B956-F1B08DA47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005" y="353466"/>
            <a:ext cx="1754395" cy="985345"/>
          </a:xfrm>
          <a:prstGeom prst="rect">
            <a:avLst/>
          </a:prstGeom>
        </p:spPr>
      </p:pic>
      <p:graphicFrame>
        <p:nvGraphicFramePr>
          <p:cNvPr id="16" name="Chart 15">
            <a:extLst>
              <a:ext uri="{FF2B5EF4-FFF2-40B4-BE49-F238E27FC236}">
                <a16:creationId xmlns:a16="http://schemas.microsoft.com/office/drawing/2014/main" id="{D823F82E-2701-CD42-8381-C802CFEDC1D6}"/>
              </a:ext>
            </a:extLst>
          </p:cNvPr>
          <p:cNvGraphicFramePr>
            <a:graphicFrameLocks noGrp="1"/>
          </p:cNvGraphicFramePr>
          <p:nvPr>
            <p:extLst>
              <p:ext uri="{D42A27DB-BD31-4B8C-83A1-F6EECF244321}">
                <p14:modId xmlns:p14="http://schemas.microsoft.com/office/powerpoint/2010/main" val="4210229844"/>
              </p:ext>
            </p:extLst>
          </p:nvPr>
        </p:nvGraphicFramePr>
        <p:xfrm>
          <a:off x="6761019" y="1333681"/>
          <a:ext cx="5001491" cy="3608772"/>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18C2DD88-133E-B94E-98E4-FA46B7EA86F9}"/>
              </a:ext>
            </a:extLst>
          </p:cNvPr>
          <p:cNvGrpSpPr/>
          <p:nvPr/>
        </p:nvGrpSpPr>
        <p:grpSpPr>
          <a:xfrm>
            <a:off x="0" y="4942453"/>
            <a:ext cx="12192000" cy="2369880"/>
            <a:chOff x="0" y="4942453"/>
            <a:chExt cx="12192000" cy="2369880"/>
          </a:xfrm>
        </p:grpSpPr>
        <p:sp>
          <p:nvSpPr>
            <p:cNvPr id="17" name="Rectangle 63">
              <a:extLst>
                <a:ext uri="{FF2B5EF4-FFF2-40B4-BE49-F238E27FC236}">
                  <a16:creationId xmlns:a16="http://schemas.microsoft.com/office/drawing/2014/main" id="{0AC8C42C-8B1C-3D46-95F1-6237F643C5EB}"/>
                </a:ext>
              </a:extLst>
            </p:cNvPr>
            <p:cNvSpPr>
              <a:spLocks noChangeArrowheads="1"/>
            </p:cNvSpPr>
            <p:nvPr/>
          </p:nvSpPr>
          <p:spPr bwMode="auto">
            <a:xfrm>
              <a:off x="0" y="4993314"/>
              <a:ext cx="12192000" cy="186468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9525">
              <a:noFill/>
              <a:miter lim="800000"/>
              <a:headEnd/>
              <a:tailEnd/>
            </a:ln>
            <a:effectLst/>
          </p:spPr>
          <p:txBody>
            <a:bodyPr wrap="none" anchor="ctr"/>
            <a:lstStyle/>
            <a:p>
              <a:endParaRPr lang="en-US" dirty="0">
                <a:solidFill>
                  <a:schemeClr val="tx2"/>
                </a:solidFill>
              </a:endParaRPr>
            </a:p>
          </p:txBody>
        </p:sp>
        <p:sp>
          <p:nvSpPr>
            <p:cNvPr id="18" name="TextBox 17">
              <a:extLst>
                <a:ext uri="{FF2B5EF4-FFF2-40B4-BE49-F238E27FC236}">
                  <a16:creationId xmlns:a16="http://schemas.microsoft.com/office/drawing/2014/main" id="{421F4009-0152-7343-B58C-EE92EF4B7434}"/>
                </a:ext>
              </a:extLst>
            </p:cNvPr>
            <p:cNvSpPr txBox="1"/>
            <p:nvPr/>
          </p:nvSpPr>
          <p:spPr>
            <a:xfrm>
              <a:off x="124691" y="4942453"/>
              <a:ext cx="11790218" cy="2369880"/>
            </a:xfrm>
            <a:prstGeom prst="rect">
              <a:avLst/>
            </a:prstGeom>
            <a:noFill/>
          </p:spPr>
          <p:txBody>
            <a:bodyPr wrap="square" rtlCol="0">
              <a:spAutoFit/>
            </a:bodyPr>
            <a:lstStyle/>
            <a:p>
              <a:pPr algn="ctr" defTabSz="888990" eaLnBrk="0" fontAlgn="base" hangingPunct="0">
                <a:spcBef>
                  <a:spcPct val="0"/>
                </a:spcBef>
                <a:spcAft>
                  <a:spcPct val="0"/>
                </a:spcAft>
              </a:pPr>
              <a:r>
                <a:rPr lang="en-US" sz="2400" b="1" dirty="0">
                  <a:solidFill>
                    <a:srgbClr val="C00000"/>
                  </a:solidFill>
                  <a:latin typeface="Franklin Gothic Book" panose="020B0503020102020204" pitchFamily="34" charset="0"/>
                  <a:cs typeface="Arial" panose="020B0604020202020204" pitchFamily="34" charset="0"/>
                  <a:sym typeface="Wingdings" pitchFamily="2" charset="2"/>
                </a:rPr>
                <a:t>CONCLUSIONS</a:t>
              </a:r>
            </a:p>
            <a:p>
              <a:pPr marL="409575" indent="-409575" algn="just" defTabSz="888990" eaLnBrk="0" fontAlgn="base" hangingPunct="0">
                <a:spcBef>
                  <a:spcPct val="0"/>
                </a:spcBef>
                <a:spcAft>
                  <a:spcPct val="0"/>
                </a:spcAft>
                <a:buFont typeface="Wingdings" pitchFamily="2" charset="2"/>
                <a:buChar char="Ø"/>
              </a:pPr>
              <a:r>
                <a:rPr lang="en-US" sz="2400" dirty="0">
                  <a:latin typeface="Franklin Gothic Book" panose="020B0503020102020204" pitchFamily="34" charset="0"/>
                  <a:cs typeface="Arial" panose="020B0604020202020204" pitchFamily="34" charset="0"/>
                </a:rPr>
                <a:t>Alcohol use is associated with </a:t>
              </a:r>
              <a:r>
                <a:rPr lang="en-US" sz="2400" b="1" dirty="0">
                  <a:latin typeface="Franklin Gothic Book" panose="020B0503020102020204" pitchFamily="34" charset="0"/>
                  <a:cs typeface="Arial" panose="020B0604020202020204" pitchFamily="34" charset="0"/>
                </a:rPr>
                <a:t>gaps in the HIV care cascade </a:t>
              </a:r>
              <a:r>
                <a:rPr lang="en-US" sz="2400" dirty="0">
                  <a:latin typeface="Franklin Gothic Book" panose="020B0503020102020204" pitchFamily="34" charset="0"/>
                  <a:cs typeface="Arial" panose="020B0604020202020204" pitchFamily="34" charset="0"/>
                </a:rPr>
                <a:t>at </a:t>
              </a:r>
              <a:r>
                <a:rPr lang="en-US" sz="2400" b="1" dirty="0">
                  <a:latin typeface="Franklin Gothic Book" panose="020B0503020102020204" pitchFamily="34" charset="0"/>
                  <a:cs typeface="Arial" panose="020B0604020202020204" pitchFamily="34" charset="0"/>
                </a:rPr>
                <a:t>diagnosis</a:t>
              </a:r>
              <a:r>
                <a:rPr lang="en-US" sz="2400" dirty="0">
                  <a:latin typeface="Franklin Gothic Book" panose="020B0503020102020204" pitchFamily="34" charset="0"/>
                  <a:cs typeface="Arial" panose="020B0604020202020204" pitchFamily="34" charset="0"/>
                </a:rPr>
                <a:t> and </a:t>
              </a:r>
              <a:r>
                <a:rPr lang="en-US" sz="2400" b="1" dirty="0">
                  <a:latin typeface="Franklin Gothic Book" panose="020B0503020102020204" pitchFamily="34" charset="0"/>
                  <a:cs typeface="Arial" panose="020B0604020202020204" pitchFamily="34" charset="0"/>
                </a:rPr>
                <a:t>ART uptake</a:t>
              </a:r>
              <a:r>
                <a:rPr lang="en-US" sz="2400" dirty="0">
                  <a:latin typeface="Franklin Gothic Book" panose="020B0503020102020204" pitchFamily="34" charset="0"/>
                  <a:cs typeface="Arial" panose="020B0604020202020204" pitchFamily="34" charset="0"/>
                </a:rPr>
                <a:t>, culminating in </a:t>
              </a:r>
              <a:r>
                <a:rPr lang="en-US" sz="2400" b="1" dirty="0">
                  <a:latin typeface="Franklin Gothic Book" panose="020B0503020102020204" pitchFamily="34" charset="0"/>
                  <a:cs typeface="Arial" panose="020B0604020202020204" pitchFamily="34" charset="0"/>
                </a:rPr>
                <a:t>worse overall viral suppression </a:t>
              </a:r>
              <a:r>
                <a:rPr lang="en-US" sz="2400" dirty="0">
                  <a:latin typeface="Franklin Gothic Book" panose="020B0503020102020204" pitchFamily="34" charset="0"/>
                  <a:cs typeface="Arial" panose="020B0604020202020204" pitchFamily="34" charset="0"/>
                </a:rPr>
                <a:t>at trial baseline</a:t>
              </a:r>
              <a:endParaRPr lang="en-US" sz="1200" dirty="0">
                <a:latin typeface="Franklin Gothic Book" panose="020B0503020102020204" pitchFamily="34" charset="0"/>
                <a:cs typeface="Arial" panose="020B0604020202020204" pitchFamily="34" charset="0"/>
              </a:endParaRPr>
            </a:p>
            <a:p>
              <a:pPr marL="354013" indent="-354013" algn="just" defTabSz="888990" eaLnBrk="0" fontAlgn="base" hangingPunct="0">
                <a:spcBef>
                  <a:spcPct val="0"/>
                </a:spcBef>
                <a:spcAft>
                  <a:spcPct val="0"/>
                </a:spcAft>
                <a:buFont typeface="Wingdings" pitchFamily="2" charset="2"/>
                <a:buChar char="Ø"/>
              </a:pPr>
              <a:r>
                <a:rPr lang="en-US" sz="2400" b="1" dirty="0">
                  <a:latin typeface="Franklin Gothic Book" panose="020B0503020102020204" pitchFamily="34" charset="0"/>
                  <a:cs typeface="Arial" panose="020B0604020202020204" pitchFamily="34" charset="0"/>
                </a:rPr>
                <a:t>Disparities</a:t>
              </a:r>
              <a:r>
                <a:rPr lang="en-US" sz="2400" dirty="0">
                  <a:latin typeface="Franklin Gothic Book" panose="020B0503020102020204" pitchFamily="34" charset="0"/>
                  <a:cs typeface="Arial" panose="020B0604020202020204" pitchFamily="34" charset="0"/>
                </a:rPr>
                <a:t> </a:t>
              </a:r>
              <a:r>
                <a:rPr lang="en-US" sz="2400" b="1" dirty="0">
                  <a:latin typeface="Franklin Gothic Book" panose="020B0503020102020204" pitchFamily="34" charset="0"/>
                  <a:cs typeface="Arial" panose="020B0604020202020204" pitchFamily="34" charset="0"/>
                </a:rPr>
                <a:t>in care cascade outcomes were most pronounced in higher level drinkers</a:t>
              </a:r>
              <a:r>
                <a:rPr lang="en-US" sz="2400" dirty="0">
                  <a:latin typeface="Franklin Gothic Book" panose="020B0503020102020204" pitchFamily="34" charset="0"/>
                  <a:cs typeface="Arial" panose="020B0604020202020204" pitchFamily="34" charset="0"/>
                </a:rPr>
                <a:t>, but negative effects </a:t>
              </a:r>
              <a:r>
                <a:rPr lang="en-US" sz="2400" b="1" dirty="0">
                  <a:latin typeface="Franklin Gothic Book" panose="020B0503020102020204" pitchFamily="34" charset="0"/>
                  <a:cs typeface="Arial" panose="020B0604020202020204" pitchFamily="34" charset="0"/>
                </a:rPr>
                <a:t>also observed in low- and medium-level drinkers</a:t>
              </a:r>
              <a:r>
                <a:rPr lang="en-US" sz="2400" dirty="0">
                  <a:latin typeface="Franklin Gothic Book" panose="020B0503020102020204" pitchFamily="34" charset="0"/>
                  <a:cs typeface="Arial" panose="020B0604020202020204" pitchFamily="34" charset="0"/>
                </a:rPr>
                <a:t> vs. non-drinkers</a:t>
              </a:r>
            </a:p>
            <a:p>
              <a:pPr algn="just" defTabSz="888990" eaLnBrk="0" fontAlgn="base" hangingPunct="0">
                <a:spcBef>
                  <a:spcPct val="0"/>
                </a:spcBef>
                <a:spcAft>
                  <a:spcPct val="0"/>
                </a:spcAft>
              </a:pPr>
              <a:r>
                <a:rPr lang="en-US" sz="2800" dirty="0">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9267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DS 2016_Template">
  <a:themeElements>
    <a:clrScheme name="IAS">
      <a:dk1>
        <a:srgbClr val="000000"/>
      </a:dk1>
      <a:lt1>
        <a:srgbClr val="FFFFFF"/>
      </a:lt1>
      <a:dk2>
        <a:srgbClr val="C03228"/>
      </a:dk2>
      <a:lt2>
        <a:srgbClr val="E7E6E6"/>
      </a:lt2>
      <a:accent1>
        <a:srgbClr val="0A178D"/>
      </a:accent1>
      <a:accent2>
        <a:srgbClr val="4F7039"/>
      </a:accent2>
      <a:accent3>
        <a:srgbClr val="E3C748"/>
      </a:accent3>
      <a:accent4>
        <a:srgbClr val="C48050"/>
      </a:accent4>
      <a:accent5>
        <a:srgbClr val="99312B"/>
      </a:accent5>
      <a:accent6>
        <a:srgbClr val="70AD47"/>
      </a:accent6>
      <a:hlink>
        <a:srgbClr val="1B3567"/>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22286</TotalTime>
  <Words>975</Words>
  <Application>Microsoft Macintosh PowerPoint</Application>
  <PresentationFormat>Widescreen</PresentationFormat>
  <Paragraphs>109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Franklin Gothic Book</vt:lpstr>
      <vt:lpstr>Raleway</vt:lpstr>
      <vt:lpstr>Wingdings</vt:lpstr>
      <vt:lpstr>AIDS 2016_Template</vt:lpstr>
      <vt:lpstr>Increased levels of alcohol use are associated with worse HIV care cascade outcomes among adults in Kenya and Uganda </vt:lpstr>
      <vt:lpstr>HIV Care Cascade Outcomes by  Level of Alcohol Use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Sarah Puryear</cp:lastModifiedBy>
  <cp:revision>106</cp:revision>
  <cp:lastPrinted>2017-01-16T15:31:13Z</cp:lastPrinted>
  <dcterms:created xsi:type="dcterms:W3CDTF">2017-01-13T09:09:35Z</dcterms:created>
  <dcterms:modified xsi:type="dcterms:W3CDTF">2019-07-22T13:37:58Z</dcterms:modified>
</cp:coreProperties>
</file>